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olors6.xml" ContentType="application/vnd.ms-office.chartcolor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21.xml" ContentType="application/vnd.openxmlformats-officedocument.presentationml.notesSlide+xml"/>
  <Override PartName="/ppt/charts/style7.xml" ContentType="application/vnd.ms-office.chartstyle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notesSlides/notesSlide22.xml" ContentType="application/vnd.openxmlformats-officedocument.presentationml.notesSlide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notesSlides/notesSlide20.xml" ContentType="application/vnd.openxmlformats-officedocument.presentationml.notesSlide+xml"/>
  <Override PartName="/ppt/charts/style8.xml" ContentType="application/vnd.ms-office.chart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6.xml" ContentType="application/vnd.ms-office.chart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charts/colors8.xml" ContentType="application/vnd.ms-office.chartcolor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3" r:id="rId3"/>
    <p:sldId id="257" r:id="rId4"/>
    <p:sldId id="264" r:id="rId5"/>
    <p:sldId id="258" r:id="rId6"/>
    <p:sldId id="263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9" r:id="rId25"/>
    <p:sldId id="280" r:id="rId26"/>
    <p:sldId id="281" r:id="rId27"/>
    <p:sldId id="277" r:id="rId28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37" autoAdjust="0"/>
    <p:restoredTop sz="94660"/>
  </p:normalViewPr>
  <p:slideViewPr>
    <p:cSldViewPr snapToGrid="0">
      <p:cViewPr varScale="1">
        <p:scale>
          <a:sx n="91" d="100"/>
          <a:sy n="91" d="100"/>
        </p:scale>
        <p:origin x="-46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Arkusz_programu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Arkusz_programu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Arkusz_programu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Arkusz_programu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package" Target="../embeddings/Arkusz_programu_Microsoft_Office_Excel5.xlsx"/><Relationship Id="rId1" Type="http://schemas.openxmlformats.org/officeDocument/2006/relationships/themeOverride" Target="../theme/themeOverride1.xml"/><Relationship Id="rId4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Arkusz_programu_Microsoft_Office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Arkusz_programu_Microsoft_Office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Arkusz_programu_Microsoft_Office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Udzielone porady w ramach działań</a:t>
            </a:r>
            <a:r>
              <a:rPr lang="pl-PL" sz="12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Ośrodka </a:t>
            </a:r>
            <a:r>
              <a:rPr lang="pl-PL" sz="12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Interwencji Kryzysowej </a:t>
            </a:r>
            <a:r>
              <a:rPr lang="pl-PL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Tomaszowie </a:t>
            </a:r>
            <a:r>
              <a:rPr lang="pl-PL" sz="1200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2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c:rich>
      </c:tx>
      <c:layout>
        <c:manualLayout>
          <c:xMode val="edge"/>
          <c:yMode val="edge"/>
          <c:x val="0.14909056017142214"/>
          <c:y val="4.0452178173116832E-2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Arkusz1!$A$2:$A$5</c:f>
              <c:strCache>
                <c:ptCount val="1"/>
                <c:pt idx="0">
                  <c:v>ilość udzielonych porad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2703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cat>
            <c:strRef>
              <c:f>Arkusz1!$A$2:$A$5</c:f>
              <c:strCache>
                <c:ptCount val="1"/>
                <c:pt idx="0">
                  <c:v>ilość udzielonych porad</c:v>
                </c:pt>
              </c:strCache>
            </c:strRef>
          </c:cat>
          <c:val>
            <c:numRef>
              <c:f>Arkusz1!$C$2:$C$5</c:f>
              <c:numCache>
                <c:formatCode>General</c:formatCode>
                <c:ptCount val="4"/>
                <c:pt idx="0">
                  <c:v>2609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cat>
            <c:strRef>
              <c:f>Arkusz1!$A$2:$A$5</c:f>
              <c:strCache>
                <c:ptCount val="1"/>
                <c:pt idx="0">
                  <c:v>ilość udzielonych porad</c:v>
                </c:pt>
              </c:strCache>
            </c:strRef>
          </c:cat>
          <c:val>
            <c:numRef>
              <c:f>Arkusz1!$D$2:$D$5</c:f>
              <c:numCache>
                <c:formatCode>General</c:formatCode>
                <c:ptCount val="4"/>
                <c:pt idx="0">
                  <c:v>2504</c:v>
                </c:pt>
              </c:numCache>
            </c:numRef>
          </c:val>
        </c:ser>
        <c:dLbls/>
        <c:gapWidth val="219"/>
        <c:overlap val="-27"/>
        <c:axId val="159395200"/>
        <c:axId val="159429760"/>
      </c:barChart>
      <c:catAx>
        <c:axId val="15939520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9429760"/>
        <c:crosses val="autoZero"/>
        <c:auto val="1"/>
        <c:lblAlgn val="ctr"/>
        <c:lblOffset val="100"/>
      </c:catAx>
      <c:valAx>
        <c:axId val="15942976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9395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/>
              <a:t>Dane</a:t>
            </a:r>
            <a:r>
              <a:rPr lang="pl-PL" sz="1200" baseline="0" dirty="0"/>
              <a:t> z Komendy Powiatowej Policji w Tomaszowie </a:t>
            </a:r>
            <a:r>
              <a:rPr lang="pl-PL" sz="1200" baseline="0" dirty="0" err="1"/>
              <a:t>Maz</a:t>
            </a:r>
            <a:r>
              <a:rPr lang="pl-PL" sz="1200" baseline="0" dirty="0"/>
              <a:t>. </a:t>
            </a:r>
            <a:r>
              <a:rPr lang="pl-PL" sz="1200" baseline="0" dirty="0" smtClean="0"/>
              <a:t>dotyczące </a:t>
            </a:r>
            <a:r>
              <a:rPr lang="pl-PL" sz="1200" baseline="0" dirty="0"/>
              <a:t>ochrony zdrowia psychicznego</a:t>
            </a:r>
            <a:endParaRPr lang="pl-PL" sz="1200" dirty="0"/>
          </a:p>
        </c:rich>
      </c:tx>
      <c:layout>
        <c:manualLayout>
          <c:xMode val="edge"/>
          <c:yMode val="edge"/>
          <c:x val="0.13912686183872625"/>
          <c:y val="1.9858156028368799E-2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Arkusz1!$A$2:$A$7</c:f>
              <c:strCache>
                <c:ptCount val="6"/>
                <c:pt idx="0">
                  <c:v>Czyny karalne z ustawy o przeciwdziałaniu narkomanii</c:v>
                </c:pt>
                <c:pt idx="1">
                  <c:v>Czyny karalne z ustawy o przeciwdziałaniu narkomanii popełnione przez nieletnich</c:v>
                </c:pt>
                <c:pt idx="2">
                  <c:v>Wszczęcie procedury „Niebieskiej karty”</c:v>
                </c:pt>
                <c:pt idx="3">
                  <c:v>Sprawy przemocy domowej pod wpływem alkoholu</c:v>
                </c:pt>
                <c:pt idx="4">
                  <c:v>Ilość samobójstw</c:v>
                </c:pt>
                <c:pt idx="5">
                  <c:v>Pokrzywdzeni w wyniku przemocy domowej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  <c:pt idx="0">
                  <c:v>72</c:v>
                </c:pt>
                <c:pt idx="1">
                  <c:v>2</c:v>
                </c:pt>
                <c:pt idx="2">
                  <c:v>244</c:v>
                </c:pt>
                <c:pt idx="3">
                  <c:v>167</c:v>
                </c:pt>
                <c:pt idx="4">
                  <c:v>26</c:v>
                </c:pt>
                <c:pt idx="5">
                  <c:v>256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cat>
            <c:strRef>
              <c:f>Arkusz1!$A$2:$A$7</c:f>
              <c:strCache>
                <c:ptCount val="6"/>
                <c:pt idx="0">
                  <c:v>Czyny karalne z ustawy o przeciwdziałaniu narkomanii</c:v>
                </c:pt>
                <c:pt idx="1">
                  <c:v>Czyny karalne z ustawy o przeciwdziałaniu narkomanii popełnione przez nieletnich</c:v>
                </c:pt>
                <c:pt idx="2">
                  <c:v>Wszczęcie procedury „Niebieskiej karty”</c:v>
                </c:pt>
                <c:pt idx="3">
                  <c:v>Sprawy przemocy domowej pod wpływem alkoholu</c:v>
                </c:pt>
                <c:pt idx="4">
                  <c:v>Ilość samobójstw</c:v>
                </c:pt>
                <c:pt idx="5">
                  <c:v>Pokrzywdzeni w wyniku przemocy domowej</c:v>
                </c:pt>
              </c:strCache>
            </c:strRef>
          </c:cat>
          <c:val>
            <c:numRef>
              <c:f>Arkusz1!$C$2:$C$7</c:f>
              <c:numCache>
                <c:formatCode>General</c:formatCode>
                <c:ptCount val="6"/>
                <c:pt idx="0">
                  <c:v>91</c:v>
                </c:pt>
                <c:pt idx="1">
                  <c:v>4</c:v>
                </c:pt>
                <c:pt idx="2">
                  <c:v>219</c:v>
                </c:pt>
                <c:pt idx="3">
                  <c:v>145</c:v>
                </c:pt>
                <c:pt idx="4">
                  <c:v>24</c:v>
                </c:pt>
                <c:pt idx="5">
                  <c:v>229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cat>
            <c:strRef>
              <c:f>Arkusz1!$A$2:$A$7</c:f>
              <c:strCache>
                <c:ptCount val="6"/>
                <c:pt idx="0">
                  <c:v>Czyny karalne z ustawy o przeciwdziałaniu narkomanii</c:v>
                </c:pt>
                <c:pt idx="1">
                  <c:v>Czyny karalne z ustawy o przeciwdziałaniu narkomanii popełnione przez nieletnich</c:v>
                </c:pt>
                <c:pt idx="2">
                  <c:v>Wszczęcie procedury „Niebieskiej karty”</c:v>
                </c:pt>
                <c:pt idx="3">
                  <c:v>Sprawy przemocy domowej pod wpływem alkoholu</c:v>
                </c:pt>
                <c:pt idx="4">
                  <c:v>Ilość samobójstw</c:v>
                </c:pt>
                <c:pt idx="5">
                  <c:v>Pokrzywdzeni w wyniku przemocy domowej</c:v>
                </c:pt>
              </c:strCache>
            </c:strRef>
          </c:cat>
          <c:val>
            <c:numRef>
              <c:f>Arkusz1!$D$2:$D$7</c:f>
              <c:numCache>
                <c:formatCode>General</c:formatCode>
                <c:ptCount val="6"/>
                <c:pt idx="0">
                  <c:v>71</c:v>
                </c:pt>
                <c:pt idx="1">
                  <c:v>3</c:v>
                </c:pt>
                <c:pt idx="2">
                  <c:v>182</c:v>
                </c:pt>
                <c:pt idx="3">
                  <c:v>108</c:v>
                </c:pt>
                <c:pt idx="4">
                  <c:v>18</c:v>
                </c:pt>
                <c:pt idx="5">
                  <c:v>189</c:v>
                </c:pt>
              </c:numCache>
            </c:numRef>
          </c:val>
        </c:ser>
        <c:dLbls/>
        <c:gapWidth val="219"/>
        <c:overlap val="-27"/>
        <c:axId val="159345280"/>
        <c:axId val="159359360"/>
      </c:barChart>
      <c:catAx>
        <c:axId val="1593452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9359360"/>
        <c:crosses val="autoZero"/>
        <c:auto val="1"/>
        <c:lblAlgn val="ctr"/>
        <c:lblOffset val="100"/>
      </c:catAx>
      <c:valAx>
        <c:axId val="15935936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9345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sz="1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Przyczyny</a:t>
            </a:r>
            <a:r>
              <a:rPr lang="pl-PL" sz="1400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hospitalizacji w oddziale psychiatrycznym TCZ Sp. z o.o. </a:t>
            </a:r>
            <a:r>
              <a:rPr lang="pl-PL" sz="1400" baseline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1400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400" baseline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400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4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Arkusz1!$A$2:$A$7</c:f>
              <c:strCache>
                <c:ptCount val="6"/>
                <c:pt idx="0">
                  <c:v>Uzależnienia</c:v>
                </c:pt>
                <c:pt idx="1">
                  <c:v>Choroba afektywna dwubiegunowa (F31)</c:v>
                </c:pt>
                <c:pt idx="2">
                  <c:v>Schizofrenia (F20)</c:v>
                </c:pt>
                <c:pt idx="3">
                  <c:v>Zaburzenia depresyjne (F32-F33)</c:v>
                </c:pt>
                <c:pt idx="4">
                  <c:v>Zaburzenia lękowe (F40-F48)</c:v>
                </c:pt>
                <c:pt idx="5">
                  <c:v>Zaburzenia psychiczne spowodowane uszkodzeniem OUN (F00-F09)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  <c:pt idx="0">
                  <c:v>358</c:v>
                </c:pt>
                <c:pt idx="1">
                  <c:v>36</c:v>
                </c:pt>
                <c:pt idx="2">
                  <c:v>153</c:v>
                </c:pt>
                <c:pt idx="3">
                  <c:v>33</c:v>
                </c:pt>
                <c:pt idx="4">
                  <c:v>46</c:v>
                </c:pt>
                <c:pt idx="5">
                  <c:v>86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Arkusz1!$A$2:$A$7</c:f>
              <c:strCache>
                <c:ptCount val="6"/>
                <c:pt idx="0">
                  <c:v>Uzależnienia</c:v>
                </c:pt>
                <c:pt idx="1">
                  <c:v>Choroba afektywna dwubiegunowa (F31)</c:v>
                </c:pt>
                <c:pt idx="2">
                  <c:v>Schizofrenia (F20)</c:v>
                </c:pt>
                <c:pt idx="3">
                  <c:v>Zaburzenia depresyjne (F32-F33)</c:v>
                </c:pt>
                <c:pt idx="4">
                  <c:v>Zaburzenia lękowe (F40-F48)</c:v>
                </c:pt>
                <c:pt idx="5">
                  <c:v>Zaburzenia psychiczne spowodowane uszkodzeniem OUN (F00-F09)</c:v>
                </c:pt>
              </c:strCache>
            </c:strRef>
          </c:cat>
          <c:val>
            <c:numRef>
              <c:f>Arkusz1!$C$2:$C$7</c:f>
              <c:numCache>
                <c:formatCode>General</c:formatCode>
                <c:ptCount val="6"/>
                <c:pt idx="0">
                  <c:v>391</c:v>
                </c:pt>
                <c:pt idx="1">
                  <c:v>28</c:v>
                </c:pt>
                <c:pt idx="2">
                  <c:v>197</c:v>
                </c:pt>
                <c:pt idx="3">
                  <c:v>28</c:v>
                </c:pt>
                <c:pt idx="4">
                  <c:v>54</c:v>
                </c:pt>
                <c:pt idx="5">
                  <c:v>109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Arkusz1!$A$2:$A$7</c:f>
              <c:strCache>
                <c:ptCount val="6"/>
                <c:pt idx="0">
                  <c:v>Uzależnienia</c:v>
                </c:pt>
                <c:pt idx="1">
                  <c:v>Choroba afektywna dwubiegunowa (F31)</c:v>
                </c:pt>
                <c:pt idx="2">
                  <c:v>Schizofrenia (F20)</c:v>
                </c:pt>
                <c:pt idx="3">
                  <c:v>Zaburzenia depresyjne (F32-F33)</c:v>
                </c:pt>
                <c:pt idx="4">
                  <c:v>Zaburzenia lękowe (F40-F48)</c:v>
                </c:pt>
                <c:pt idx="5">
                  <c:v>Zaburzenia psychiczne spowodowane uszkodzeniem OUN (F00-F09)</c:v>
                </c:pt>
              </c:strCache>
            </c:strRef>
          </c:cat>
          <c:val>
            <c:numRef>
              <c:f>Arkusz1!$D$2:$D$7</c:f>
              <c:numCache>
                <c:formatCode>General</c:formatCode>
                <c:ptCount val="6"/>
                <c:pt idx="0">
                  <c:v>381</c:v>
                </c:pt>
                <c:pt idx="1">
                  <c:v>34</c:v>
                </c:pt>
                <c:pt idx="2">
                  <c:v>198</c:v>
                </c:pt>
                <c:pt idx="3">
                  <c:v>17</c:v>
                </c:pt>
                <c:pt idx="4">
                  <c:v>58</c:v>
                </c:pt>
                <c:pt idx="5">
                  <c:v>127</c:v>
                </c:pt>
              </c:numCache>
            </c:numRef>
          </c:val>
        </c:ser>
        <c:dLbls/>
        <c:gapWidth val="219"/>
        <c:overlap val="-27"/>
        <c:axId val="160944128"/>
        <c:axId val="160945664"/>
      </c:barChart>
      <c:catAx>
        <c:axId val="1609441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0945664"/>
        <c:crosses val="autoZero"/>
        <c:auto val="1"/>
        <c:lblAlgn val="ctr"/>
        <c:lblOffset val="100"/>
      </c:catAx>
      <c:valAx>
        <c:axId val="16094566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0944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pl-PL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Dane ogólne o pacjentach Poradni Leczenia Uzależnień w</a:t>
            </a:r>
            <a:r>
              <a:rPr lang="pl-PL" sz="1400" baseline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TCZ Sp. z o.o. </a:t>
            </a:r>
            <a:br>
              <a:rPr lang="pl-PL" sz="1400" baseline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400" baseline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Tomaszowie Maz.</a:t>
            </a:r>
            <a:endParaRPr lang="pl-PL" sz="1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Arkusz1!$A$2:$A$5</c:f>
              <c:strCache>
                <c:ptCount val="3"/>
                <c:pt idx="0">
                  <c:v>Liczba pacjentów objętych opieką poradni</c:v>
                </c:pt>
                <c:pt idx="1">
                  <c:v>Ilość porad udzielonych przez poradnię</c:v>
                </c:pt>
                <c:pt idx="2">
                  <c:v>Ilość porad z zakresu leczenia uzależnień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428</c:v>
                </c:pt>
                <c:pt idx="1">
                  <c:v>3696</c:v>
                </c:pt>
                <c:pt idx="2">
                  <c:v>3696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Arkusz1!$A$2:$A$5</c:f>
              <c:strCache>
                <c:ptCount val="3"/>
                <c:pt idx="0">
                  <c:v>Liczba pacjentów objętych opieką poradni</c:v>
                </c:pt>
                <c:pt idx="1">
                  <c:v>Ilość porad udzielonych przez poradnię</c:v>
                </c:pt>
                <c:pt idx="2">
                  <c:v>Ilość porad z zakresu leczenia uzależnień</c:v>
                </c:pt>
              </c:strCache>
            </c:strRef>
          </c:cat>
          <c:val>
            <c:numRef>
              <c:f>Arkusz1!$C$2:$C$5</c:f>
              <c:numCache>
                <c:formatCode>General</c:formatCode>
                <c:ptCount val="4"/>
                <c:pt idx="0">
                  <c:v>435</c:v>
                </c:pt>
                <c:pt idx="1">
                  <c:v>3608</c:v>
                </c:pt>
                <c:pt idx="2">
                  <c:v>3608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Arkusz1!$A$2:$A$5</c:f>
              <c:strCache>
                <c:ptCount val="3"/>
                <c:pt idx="0">
                  <c:v>Liczba pacjentów objętych opieką poradni</c:v>
                </c:pt>
                <c:pt idx="1">
                  <c:v>Ilość porad udzielonych przez poradnię</c:v>
                </c:pt>
                <c:pt idx="2">
                  <c:v>Ilość porad z zakresu leczenia uzależnień</c:v>
                </c:pt>
              </c:strCache>
            </c:strRef>
          </c:cat>
          <c:val>
            <c:numRef>
              <c:f>Arkusz1!$D$2:$D$5</c:f>
              <c:numCache>
                <c:formatCode>General</c:formatCode>
                <c:ptCount val="4"/>
                <c:pt idx="0">
                  <c:v>419</c:v>
                </c:pt>
                <c:pt idx="1">
                  <c:v>2850</c:v>
                </c:pt>
                <c:pt idx="2">
                  <c:v>2850</c:v>
                </c:pt>
              </c:numCache>
            </c:numRef>
          </c:val>
        </c:ser>
        <c:dLbls/>
        <c:gapWidth val="219"/>
        <c:overlap val="-27"/>
        <c:axId val="162776576"/>
        <c:axId val="162778112"/>
      </c:barChart>
      <c:catAx>
        <c:axId val="1627765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2778112"/>
        <c:crosses val="autoZero"/>
        <c:auto val="1"/>
        <c:lblAlgn val="ctr"/>
        <c:lblOffset val="100"/>
      </c:catAx>
      <c:valAx>
        <c:axId val="1627781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277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Leczeni</a:t>
            </a:r>
            <a:r>
              <a:rPr lang="pl-PL" sz="1400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 Poradni Leczenia Uzależnień w TCZ Sp. z o.o. z podziałem </a:t>
            </a:r>
            <a:r>
              <a:rPr lang="pl-PL" sz="1400" baseline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płeć</a:t>
            </a:r>
            <a:endParaRPr lang="pl-PL" sz="14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3537138321690539"/>
          <c:y val="7.4558222612485736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3.5013592050993636E-2"/>
          <c:y val="0.21263117824860334"/>
          <c:w val="0.94117688413948264"/>
          <c:h val="0.72343113110825741"/>
        </c:manualLayout>
      </c:layout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Arkusz1!$A$2:$A$5</c:f>
              <c:strCache>
                <c:ptCount val="2"/>
                <c:pt idx="0">
                  <c:v>kobiety</c:v>
                </c:pt>
                <c:pt idx="1">
                  <c:v>mężczyźni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88</c:v>
                </c:pt>
                <c:pt idx="1">
                  <c:v>340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Arkusz1!$A$2:$A$5</c:f>
              <c:strCache>
                <c:ptCount val="2"/>
                <c:pt idx="0">
                  <c:v>kobiety</c:v>
                </c:pt>
                <c:pt idx="1">
                  <c:v>mężczyźni</c:v>
                </c:pt>
              </c:strCache>
            </c:strRef>
          </c:cat>
          <c:val>
            <c:numRef>
              <c:f>Arkusz1!$C$2:$C$5</c:f>
              <c:numCache>
                <c:formatCode>General</c:formatCode>
                <c:ptCount val="4"/>
                <c:pt idx="0">
                  <c:v>97</c:v>
                </c:pt>
                <c:pt idx="1">
                  <c:v>336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Arkusz1!$A$2:$A$5</c:f>
              <c:strCache>
                <c:ptCount val="2"/>
                <c:pt idx="0">
                  <c:v>kobiety</c:v>
                </c:pt>
                <c:pt idx="1">
                  <c:v>mężczyźni</c:v>
                </c:pt>
              </c:strCache>
            </c:strRef>
          </c:cat>
          <c:val>
            <c:numRef>
              <c:f>Arkusz1!$D$2:$D$5</c:f>
              <c:numCache>
                <c:formatCode>General</c:formatCode>
                <c:ptCount val="4"/>
                <c:pt idx="0">
                  <c:v>98</c:v>
                </c:pt>
                <c:pt idx="1">
                  <c:v>321</c:v>
                </c:pt>
              </c:numCache>
            </c:numRef>
          </c:val>
        </c:ser>
        <c:dLbls/>
        <c:gapWidth val="219"/>
        <c:overlap val="-27"/>
        <c:axId val="165542528"/>
        <c:axId val="165564800"/>
      </c:barChart>
      <c:catAx>
        <c:axId val="1655425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5564800"/>
        <c:crosses val="autoZero"/>
        <c:auto val="1"/>
        <c:lblAlgn val="ctr"/>
        <c:lblOffset val="100"/>
      </c:catAx>
      <c:valAx>
        <c:axId val="16556480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5542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8117016809117192"/>
          <c:y val="0.58493672300676769"/>
          <c:w val="0.26742611660500742"/>
          <c:h val="0.2446444824504077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pl-PL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Leczeni</a:t>
            </a:r>
            <a:r>
              <a:rPr lang="pl-PL" sz="1200" baseline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 Poradni Zdrowia Psychicznego w TCZ Sp. z o.o. w Tomaszowie Maz.</a:t>
            </a:r>
            <a:endParaRPr lang="pl-PL" sz="12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3845479238722821"/>
          <c:y val="0.11665045978204758"/>
          <c:w val="0.71117101060041932"/>
          <c:h val="0.52658310730885483"/>
        </c:manualLayout>
      </c:layout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Arkusz1!$A$2:$A$10</c:f>
              <c:strCache>
                <c:ptCount val="9"/>
                <c:pt idx="0">
                  <c:v>Organiczne zaburzenia niepsychiczne i psychiczne (F00-F09)</c:v>
                </c:pt>
                <c:pt idx="1">
                  <c:v>Schizofrenia (F20)</c:v>
                </c:pt>
                <c:pt idx="2">
                  <c:v>Inne zaburzenia psychotyczne i urojeniowe (F21-F29)</c:v>
                </c:pt>
                <c:pt idx="3">
                  <c:v>Zaburzenia afektywne (F30- F39)</c:v>
                </c:pt>
                <c:pt idx="4">
                  <c:v>Zaburzenia nerwicowe (F40-F59)</c:v>
                </c:pt>
                <c:pt idx="5">
                  <c:v>Zaburzenia osobowości i zachowania dorosłych (F60-F69)</c:v>
                </c:pt>
                <c:pt idx="6">
                  <c:v>Upośledzenia umysłowe (F70- F79)</c:v>
                </c:pt>
                <c:pt idx="7">
                  <c:v>Nieokreślone zaburzenia psychiczne (F99)</c:v>
                </c:pt>
                <c:pt idx="8">
                  <c:v>Pozostałe rozpoznania</c:v>
                </c:pt>
              </c:strCache>
            </c:strRef>
          </c:cat>
          <c:val>
            <c:numRef>
              <c:f>Arkusz1!$B$2:$B$10</c:f>
              <c:numCache>
                <c:formatCode>General</c:formatCode>
                <c:ptCount val="9"/>
                <c:pt idx="0">
                  <c:v>256</c:v>
                </c:pt>
                <c:pt idx="1">
                  <c:v>232</c:v>
                </c:pt>
                <c:pt idx="2">
                  <c:v>38</c:v>
                </c:pt>
                <c:pt idx="3">
                  <c:v>288</c:v>
                </c:pt>
                <c:pt idx="4">
                  <c:v>522</c:v>
                </c:pt>
                <c:pt idx="5">
                  <c:v>8</c:v>
                </c:pt>
                <c:pt idx="6">
                  <c:v>54</c:v>
                </c:pt>
                <c:pt idx="7">
                  <c:v>0</c:v>
                </c:pt>
                <c:pt idx="8">
                  <c:v>10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Arkusz1!$A$2:$A$10</c:f>
              <c:strCache>
                <c:ptCount val="9"/>
                <c:pt idx="0">
                  <c:v>Organiczne zaburzenia niepsychiczne i psychiczne (F00-F09)</c:v>
                </c:pt>
                <c:pt idx="1">
                  <c:v>Schizofrenia (F20)</c:v>
                </c:pt>
                <c:pt idx="2">
                  <c:v>Inne zaburzenia psychotyczne i urojeniowe (F21-F29)</c:v>
                </c:pt>
                <c:pt idx="3">
                  <c:v>Zaburzenia afektywne (F30- F39)</c:v>
                </c:pt>
                <c:pt idx="4">
                  <c:v>Zaburzenia nerwicowe (F40-F59)</c:v>
                </c:pt>
                <c:pt idx="5">
                  <c:v>Zaburzenia osobowości i zachowania dorosłych (F60-F69)</c:v>
                </c:pt>
                <c:pt idx="6">
                  <c:v>Upośledzenia umysłowe (F70- F79)</c:v>
                </c:pt>
                <c:pt idx="7">
                  <c:v>Nieokreślone zaburzenia psychiczne (F99)</c:v>
                </c:pt>
                <c:pt idx="8">
                  <c:v>Pozostałe rozpoznania</c:v>
                </c:pt>
              </c:strCache>
            </c:strRef>
          </c:cat>
          <c:val>
            <c:numRef>
              <c:f>Arkusz1!$C$2:$C$10</c:f>
              <c:numCache>
                <c:formatCode>General</c:formatCode>
                <c:ptCount val="9"/>
                <c:pt idx="0">
                  <c:v>291</c:v>
                </c:pt>
                <c:pt idx="1">
                  <c:v>273</c:v>
                </c:pt>
                <c:pt idx="2">
                  <c:v>46</c:v>
                </c:pt>
                <c:pt idx="3">
                  <c:v>350</c:v>
                </c:pt>
                <c:pt idx="4">
                  <c:v>571</c:v>
                </c:pt>
                <c:pt idx="5">
                  <c:v>35</c:v>
                </c:pt>
                <c:pt idx="6">
                  <c:v>84</c:v>
                </c:pt>
                <c:pt idx="7">
                  <c:v>1</c:v>
                </c:pt>
                <c:pt idx="8">
                  <c:v>11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Arkusz1!$A$2:$A$10</c:f>
              <c:strCache>
                <c:ptCount val="9"/>
                <c:pt idx="0">
                  <c:v>Organiczne zaburzenia niepsychiczne i psychiczne (F00-F09)</c:v>
                </c:pt>
                <c:pt idx="1">
                  <c:v>Schizofrenia (F20)</c:v>
                </c:pt>
                <c:pt idx="2">
                  <c:v>Inne zaburzenia psychotyczne i urojeniowe (F21-F29)</c:v>
                </c:pt>
                <c:pt idx="3">
                  <c:v>Zaburzenia afektywne (F30- F39)</c:v>
                </c:pt>
                <c:pt idx="4">
                  <c:v>Zaburzenia nerwicowe (F40-F59)</c:v>
                </c:pt>
                <c:pt idx="5">
                  <c:v>Zaburzenia osobowości i zachowania dorosłych (F60-F69)</c:v>
                </c:pt>
                <c:pt idx="6">
                  <c:v>Upośledzenia umysłowe (F70- F79)</c:v>
                </c:pt>
                <c:pt idx="7">
                  <c:v>Nieokreślone zaburzenia psychiczne (F99)</c:v>
                </c:pt>
                <c:pt idx="8">
                  <c:v>Pozostałe rozpoznania</c:v>
                </c:pt>
              </c:strCache>
            </c:strRef>
          </c:cat>
          <c:val>
            <c:numRef>
              <c:f>Arkusz1!$D$2:$D$10</c:f>
              <c:numCache>
                <c:formatCode>General</c:formatCode>
                <c:ptCount val="9"/>
                <c:pt idx="0">
                  <c:v>358</c:v>
                </c:pt>
                <c:pt idx="1">
                  <c:v>279</c:v>
                </c:pt>
                <c:pt idx="2">
                  <c:v>46</c:v>
                </c:pt>
                <c:pt idx="3">
                  <c:v>310</c:v>
                </c:pt>
                <c:pt idx="4">
                  <c:v>583</c:v>
                </c:pt>
                <c:pt idx="5">
                  <c:v>31</c:v>
                </c:pt>
                <c:pt idx="6">
                  <c:v>93</c:v>
                </c:pt>
                <c:pt idx="7">
                  <c:v>0</c:v>
                </c:pt>
                <c:pt idx="8">
                  <c:v>11</c:v>
                </c:pt>
              </c:numCache>
            </c:numRef>
          </c:val>
        </c:ser>
        <c:dLbls/>
        <c:gapWidth val="219"/>
        <c:overlap val="-27"/>
        <c:axId val="166187776"/>
        <c:axId val="166189696"/>
      </c:barChart>
      <c:catAx>
        <c:axId val="1661877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6189696"/>
        <c:crosses val="autoZero"/>
        <c:auto val="1"/>
        <c:lblAlgn val="ctr"/>
        <c:lblOffset val="100"/>
      </c:catAx>
      <c:valAx>
        <c:axId val="1661896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6187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873153065169174"/>
          <c:y val="0.91799787007454758"/>
          <c:w val="0.37532499135282532"/>
          <c:h val="6.7092651757188523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200" b="1" baseline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Leczeni w Poradni Psychologicznej w TCZ SP. z o.o. w Tomaszowie Maz.</a:t>
            </a:r>
            <a:endParaRPr lang="pl-PL" sz="1200" b="1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4965714987274276"/>
          <c:y val="6.4516129032258077E-2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Arkusz1!$A$2:$A$3</c:f>
              <c:strCache>
                <c:ptCount val="2"/>
                <c:pt idx="0">
                  <c:v>Liczba pacjentów objętych opieką poradni</c:v>
                </c:pt>
                <c:pt idx="1">
                  <c:v>ilość porad udzielonych przez poradnię</c:v>
                </c:pt>
              </c:strCache>
            </c:strRef>
          </c:cat>
          <c:val>
            <c:numRef>
              <c:f>Arkusz1!$B$2:$B$3</c:f>
              <c:numCache>
                <c:formatCode>General</c:formatCode>
                <c:ptCount val="2"/>
                <c:pt idx="0">
                  <c:v>177</c:v>
                </c:pt>
                <c:pt idx="1">
                  <c:v>820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Arkusz1!$A$2:$A$3</c:f>
              <c:strCache>
                <c:ptCount val="2"/>
                <c:pt idx="0">
                  <c:v>Liczba pacjentów objętych opieką poradni</c:v>
                </c:pt>
                <c:pt idx="1">
                  <c:v>ilość porad udzielonych przez poradnię</c:v>
                </c:pt>
              </c:strCache>
            </c:strRef>
          </c:cat>
          <c:val>
            <c:numRef>
              <c:f>Arkusz1!$C$2:$C$3</c:f>
              <c:numCache>
                <c:formatCode>General</c:formatCode>
                <c:ptCount val="2"/>
                <c:pt idx="0">
                  <c:v>155</c:v>
                </c:pt>
                <c:pt idx="1">
                  <c:v>700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Arkusz1!$A$2:$A$3</c:f>
              <c:strCache>
                <c:ptCount val="2"/>
                <c:pt idx="0">
                  <c:v>Liczba pacjentów objętych opieką poradni</c:v>
                </c:pt>
                <c:pt idx="1">
                  <c:v>ilość porad udzielonych przez poradnię</c:v>
                </c:pt>
              </c:strCache>
            </c:strRef>
          </c:cat>
          <c:val>
            <c:numRef>
              <c:f>Arkusz1!$D$2:$D$3</c:f>
              <c:numCache>
                <c:formatCode>General</c:formatCode>
                <c:ptCount val="2"/>
                <c:pt idx="0">
                  <c:v>174</c:v>
                </c:pt>
                <c:pt idx="1">
                  <c:v>860</c:v>
                </c:pt>
              </c:numCache>
            </c:numRef>
          </c:val>
        </c:ser>
        <c:dLbls/>
        <c:gapWidth val="219"/>
        <c:overlap val="-27"/>
        <c:axId val="166447744"/>
        <c:axId val="166461824"/>
      </c:barChart>
      <c:catAx>
        <c:axId val="1664477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6461824"/>
        <c:crosses val="autoZero"/>
        <c:auto val="1"/>
        <c:lblAlgn val="ctr"/>
        <c:lblOffset val="100"/>
      </c:catAx>
      <c:valAx>
        <c:axId val="1664618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6447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Ilość</a:t>
            </a:r>
            <a:r>
              <a:rPr lang="pl-PL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założonych Niebieskich Kart na terenie Powiatu Tomaszowskiego z podziałem na gminy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 dirty="0"/>
          </a:p>
        </c:rich>
      </c:tx>
      <c:layout>
        <c:manualLayout>
          <c:xMode val="edge"/>
          <c:yMode val="edge"/>
          <c:x val="0.17333719333924308"/>
          <c:y val="4.9085227221121039E-3"/>
        </c:manualLayout>
      </c:layout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cat>
            <c:strRef>
              <c:f>Arkusz1!$A$2:$A$12</c:f>
              <c:strCache>
                <c:ptCount val="11"/>
                <c:pt idx="0">
                  <c:v>Miasto Tomaszów Maz.</c:v>
                </c:pt>
                <c:pt idx="1">
                  <c:v>Gmina Będków</c:v>
                </c:pt>
                <c:pt idx="2">
                  <c:v>Gmina Budziszewice</c:v>
                </c:pt>
                <c:pt idx="3">
                  <c:v>Gmina Czerniewice</c:v>
                </c:pt>
                <c:pt idx="4">
                  <c:v>Gmina Inowłódz</c:v>
                </c:pt>
                <c:pt idx="5">
                  <c:v>Gmina Lubochnia</c:v>
                </c:pt>
                <c:pt idx="6">
                  <c:v>Gmina Rokiciny</c:v>
                </c:pt>
                <c:pt idx="7">
                  <c:v>Gmina Rzeczyca</c:v>
                </c:pt>
                <c:pt idx="8">
                  <c:v>Gmina Tomaszów Maz.</c:v>
                </c:pt>
                <c:pt idx="9">
                  <c:v>Gmina Ujazd</c:v>
                </c:pt>
                <c:pt idx="10">
                  <c:v>Gmina Żelechlinek</c:v>
                </c:pt>
              </c:strCache>
            </c:strRef>
          </c:cat>
          <c:val>
            <c:numRef>
              <c:f>Arkusz1!$B$2:$B$12</c:f>
              <c:numCache>
                <c:formatCode>General</c:formatCode>
                <c:ptCount val="11"/>
                <c:pt idx="0">
                  <c:v>136</c:v>
                </c:pt>
                <c:pt idx="1">
                  <c:v>8</c:v>
                </c:pt>
                <c:pt idx="2">
                  <c:v>5</c:v>
                </c:pt>
                <c:pt idx="3">
                  <c:v>8</c:v>
                </c:pt>
                <c:pt idx="4">
                  <c:v>0</c:v>
                </c:pt>
                <c:pt idx="5">
                  <c:v>20</c:v>
                </c:pt>
                <c:pt idx="6">
                  <c:v>18</c:v>
                </c:pt>
                <c:pt idx="7">
                  <c:v>4</c:v>
                </c:pt>
                <c:pt idx="8">
                  <c:v>14</c:v>
                </c:pt>
                <c:pt idx="9">
                  <c:v>17</c:v>
                </c:pt>
                <c:pt idx="10">
                  <c:v>4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cat>
            <c:strRef>
              <c:f>Arkusz1!$A$2:$A$12</c:f>
              <c:strCache>
                <c:ptCount val="11"/>
                <c:pt idx="0">
                  <c:v>Miasto Tomaszów Maz.</c:v>
                </c:pt>
                <c:pt idx="1">
                  <c:v>Gmina Będków</c:v>
                </c:pt>
                <c:pt idx="2">
                  <c:v>Gmina Budziszewice</c:v>
                </c:pt>
                <c:pt idx="3">
                  <c:v>Gmina Czerniewice</c:v>
                </c:pt>
                <c:pt idx="4">
                  <c:v>Gmina Inowłódz</c:v>
                </c:pt>
                <c:pt idx="5">
                  <c:v>Gmina Lubochnia</c:v>
                </c:pt>
                <c:pt idx="6">
                  <c:v>Gmina Rokiciny</c:v>
                </c:pt>
                <c:pt idx="7">
                  <c:v>Gmina Rzeczyca</c:v>
                </c:pt>
                <c:pt idx="8">
                  <c:v>Gmina Tomaszów Maz.</c:v>
                </c:pt>
                <c:pt idx="9">
                  <c:v>Gmina Ujazd</c:v>
                </c:pt>
                <c:pt idx="10">
                  <c:v>Gmina Żelechlinek</c:v>
                </c:pt>
              </c:strCache>
            </c:strRef>
          </c:cat>
          <c:val>
            <c:numRef>
              <c:f>Arkusz1!$C$2:$C$12</c:f>
              <c:numCache>
                <c:formatCode>General</c:formatCode>
                <c:ptCount val="11"/>
                <c:pt idx="0">
                  <c:v>136</c:v>
                </c:pt>
                <c:pt idx="1">
                  <c:v>3</c:v>
                </c:pt>
                <c:pt idx="2">
                  <c:v>7</c:v>
                </c:pt>
                <c:pt idx="3">
                  <c:v>7</c:v>
                </c:pt>
                <c:pt idx="4">
                  <c:v>0</c:v>
                </c:pt>
                <c:pt idx="5">
                  <c:v>22</c:v>
                </c:pt>
                <c:pt idx="6">
                  <c:v>7</c:v>
                </c:pt>
                <c:pt idx="7">
                  <c:v>8</c:v>
                </c:pt>
                <c:pt idx="8">
                  <c:v>11</c:v>
                </c:pt>
                <c:pt idx="9">
                  <c:v>20</c:v>
                </c:pt>
                <c:pt idx="10">
                  <c:v>2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cat>
            <c:strRef>
              <c:f>Arkusz1!$A$2:$A$12</c:f>
              <c:strCache>
                <c:ptCount val="11"/>
                <c:pt idx="0">
                  <c:v>Miasto Tomaszów Maz.</c:v>
                </c:pt>
                <c:pt idx="1">
                  <c:v>Gmina Będków</c:v>
                </c:pt>
                <c:pt idx="2">
                  <c:v>Gmina Budziszewice</c:v>
                </c:pt>
                <c:pt idx="3">
                  <c:v>Gmina Czerniewice</c:v>
                </c:pt>
                <c:pt idx="4">
                  <c:v>Gmina Inowłódz</c:v>
                </c:pt>
                <c:pt idx="5">
                  <c:v>Gmina Lubochnia</c:v>
                </c:pt>
                <c:pt idx="6">
                  <c:v>Gmina Rokiciny</c:v>
                </c:pt>
                <c:pt idx="7">
                  <c:v>Gmina Rzeczyca</c:v>
                </c:pt>
                <c:pt idx="8">
                  <c:v>Gmina Tomaszów Maz.</c:v>
                </c:pt>
                <c:pt idx="9">
                  <c:v>Gmina Ujazd</c:v>
                </c:pt>
                <c:pt idx="10">
                  <c:v>Gmina Żelechlinek</c:v>
                </c:pt>
              </c:strCache>
            </c:strRef>
          </c:cat>
          <c:val>
            <c:numRef>
              <c:f>Arkusz1!$D$2:$D$12</c:f>
              <c:numCache>
                <c:formatCode>General</c:formatCode>
                <c:ptCount val="11"/>
                <c:pt idx="0">
                  <c:v>129</c:v>
                </c:pt>
                <c:pt idx="1">
                  <c:v>7</c:v>
                </c:pt>
                <c:pt idx="2">
                  <c:v>5</c:v>
                </c:pt>
                <c:pt idx="3">
                  <c:v>12</c:v>
                </c:pt>
                <c:pt idx="4">
                  <c:v>1</c:v>
                </c:pt>
                <c:pt idx="5">
                  <c:v>17</c:v>
                </c:pt>
                <c:pt idx="6">
                  <c:v>15</c:v>
                </c:pt>
                <c:pt idx="7">
                  <c:v>7</c:v>
                </c:pt>
                <c:pt idx="8">
                  <c:v>13</c:v>
                </c:pt>
                <c:pt idx="9">
                  <c:v>19</c:v>
                </c:pt>
                <c:pt idx="10">
                  <c:v>5</c:v>
                </c:pt>
              </c:numCache>
            </c:numRef>
          </c:val>
        </c:ser>
        <c:dLbls/>
        <c:gapWidth val="182"/>
        <c:axId val="167252352"/>
        <c:axId val="167253888"/>
      </c:barChart>
      <c:catAx>
        <c:axId val="16725235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7253888"/>
        <c:crosses val="autoZero"/>
        <c:auto val="1"/>
        <c:lblAlgn val="ctr"/>
        <c:lblOffset val="100"/>
      </c:catAx>
      <c:valAx>
        <c:axId val="167253888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7252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534314024700407"/>
          <c:y val="0.94201490973324142"/>
          <c:w val="0.20931371950599201"/>
          <c:h val="5.7985090266758479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5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4AFFB-D261-4919-9BA0-5263070D815C}" type="datetimeFigureOut">
              <a:rPr lang="pl-PL" smtClean="0"/>
              <a:pPr/>
              <a:t>24.07.2020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2" y="9430093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5" y="9430093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449546-07F4-4E65-B9D9-8183282C79A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243102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C3DFD7-2151-45DF-AD4D-7B9975D82681}" type="datetimeFigureOut">
              <a:rPr lang="pl-PL" smtClean="0"/>
              <a:pPr/>
              <a:t>24.07.2020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960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9430093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5" y="9430093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F64870-2FA3-4235-BDB1-8BDEE3B25BB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502666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574639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0532091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8378355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6166278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809246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0929909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235905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2562278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027459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5915839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135683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827623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5616425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1896519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600107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270844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001324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5199611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197274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3041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76825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64870-2FA3-4235-BDB1-8BDEE3B25BB1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095928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EB2AE-814F-4599-B968-160D0948F535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A47D-5C46-4B1F-B082-5E63CEDE3B05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CC3DA-9444-4CA2-97C5-9C346DE2383B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D3EFB-4AE2-4E8D-AA93-69DA069A1F65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1FEB9-98D8-4B9A-8960-688FE3AAE36B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E801A-979A-4CDE-B201-311C48CDD3BC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25473-6C09-4852-A63E-360345F53F6B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4B0DA-E062-4E74-AFB3-148807ACFAEC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2FDB-E0FE-4A5E-A1B1-7AD0E1D37DA3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C908-0283-420C-B3D5-ACA2C18E8806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37B4B-53D2-4F68-BCF2-AEA7626B9F41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EF1A3-EF2F-47CA-A611-CC4C8398738A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0A77A-88B4-4A02-A107-D01C6EFF8DD5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84C3E-E4A8-4938-AE8C-BBC27E143FAD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0761-DC1D-4D16-95F1-54897237395A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009FC-74AD-4512-B5FC-D6A6BF1B37A4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78307-275F-4F68-94F9-E4F482AF2EFF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E8B2D5C-D8A8-4BE6-B9B8-83546F78BB3F}" type="datetime1">
              <a:rPr lang="en-US" smtClean="0"/>
              <a:pPr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60857" y="1859972"/>
            <a:ext cx="8001000" cy="2971801"/>
          </a:xfrm>
        </p:spPr>
        <p:txBody>
          <a:bodyPr>
            <a:noAutofit/>
          </a:bodyPr>
          <a:lstStyle/>
          <a:p>
            <a:pPr algn="ctr"/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ANALIZA ŚRODOWISKA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ZAKRESIE DANYCH DO OPRACOWANIA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KONCEPCJI BUDOWY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CENTRUM PSYCHIATRYCZNO-ODWYKOWEGO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TOMASZOWIE MAZ.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1881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8"/>
            <a:ext cx="9166657" cy="1507067"/>
          </a:xfrm>
        </p:spPr>
        <p:txBody>
          <a:bodyPr>
            <a:normAutofit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TOMASZOWSKIE CENTRUM ZDROWIA SP. Z O.O. w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ODDZIAŁ PSYCHIATRYCZNY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4430177"/>
              </p:ext>
            </p:extLst>
          </p:nvPr>
        </p:nvGraphicFramePr>
        <p:xfrm>
          <a:off x="415636" y="1267692"/>
          <a:ext cx="10577946" cy="4810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73378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8"/>
            <a:ext cx="9166657" cy="1507067"/>
          </a:xfrm>
        </p:spPr>
        <p:txBody>
          <a:bodyPr>
            <a:normAutofit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TOMASZOWSKIE CENTRUM ZDROWIA SP. Z O.O. w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PORADNIA LECZENIA UZALEŻNIEŃ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10094213"/>
              </p:ext>
            </p:extLst>
          </p:nvPr>
        </p:nvGraphicFramePr>
        <p:xfrm>
          <a:off x="1306467" y="1340986"/>
          <a:ext cx="8839722" cy="25246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7550"/>
                <a:gridCol w="5943161"/>
                <a:gridCol w="829120"/>
                <a:gridCol w="690771"/>
                <a:gridCol w="829120"/>
              </a:tblGrid>
              <a:tr h="302780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nr 6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3027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l.p.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Leczeni w Poradni Leczenia Uzależnień wg </a:t>
                      </a:r>
                      <a:r>
                        <a:rPr lang="pl-PL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rozpoznań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3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Zaburzenia spowodowane używaniem alkoholu ( F10)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3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Opiaty (F11)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3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Kanabinole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(F12)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3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Inne substancje pobudzające w tym kofeina (F15)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3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Używanie tytoniu (F17)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6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Kilka substancji lub inne substancje psychoaktywne (F19)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3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Pozostałe rozpoznania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15742665"/>
              </p:ext>
            </p:extLst>
          </p:nvPr>
        </p:nvGraphicFramePr>
        <p:xfrm>
          <a:off x="1306467" y="4028457"/>
          <a:ext cx="8839721" cy="18421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7550"/>
                <a:gridCol w="5943162"/>
                <a:gridCol w="829119"/>
                <a:gridCol w="690771"/>
                <a:gridCol w="829119"/>
              </a:tblGrid>
              <a:tr h="314777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nr 7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19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l.p.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Dane ogólne o pacjentach Poradni Leczenia Uzależnień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4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pacjentów objętych opieką poradni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4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porad udzielonych przez poradnię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3696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2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porad z zakresu leczenia uzależnień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3696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0989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8"/>
            <a:ext cx="9166657" cy="1507067"/>
          </a:xfrm>
        </p:spPr>
        <p:txBody>
          <a:bodyPr>
            <a:normAutofit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TOMASZOWSKIE CENTRUM ZDROWIA SP. Z O.O. w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PORADNIA LECZENIA UZALEŻNIEŃ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Symbol zastępczy zawartości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03456936"/>
              </p:ext>
            </p:extLst>
          </p:nvPr>
        </p:nvGraphicFramePr>
        <p:xfrm>
          <a:off x="1142999" y="1454727"/>
          <a:ext cx="9767455" cy="4592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80243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8"/>
            <a:ext cx="9166657" cy="1102591"/>
          </a:xfrm>
        </p:spPr>
        <p:txBody>
          <a:bodyPr>
            <a:normAutofit fontScale="90000"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TOMASZOWSKIE CENTRUM ZDROWIA SP. Z O.O. w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PORADNIA LECZENIA UZALEŻNIEŃ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0109000"/>
              </p:ext>
            </p:extLst>
          </p:nvPr>
        </p:nvGraphicFramePr>
        <p:xfrm>
          <a:off x="436417" y="1465119"/>
          <a:ext cx="10993583" cy="47070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2155"/>
                <a:gridCol w="1054704"/>
                <a:gridCol w="1054704"/>
                <a:gridCol w="799646"/>
                <a:gridCol w="649137"/>
                <a:gridCol w="649137"/>
                <a:gridCol w="737603"/>
                <a:gridCol w="841006"/>
                <a:gridCol w="1034024"/>
                <a:gridCol w="1034024"/>
                <a:gridCol w="587096"/>
                <a:gridCol w="588244"/>
                <a:gridCol w="728412"/>
                <a:gridCol w="393691"/>
              </a:tblGrid>
              <a:tr h="370998">
                <a:tc gridSpan="1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nr 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494747">
                <a:tc gridSpan="1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Poradnia Leczenia Uzależnień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513263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rok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leczeni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 tym leczeni ogółem w wieku lat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Leczeni po raz pierwszy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 tym leczeni po raz pierwszy w wieku lat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124032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Ogółem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Mężczyźni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kobiety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19-29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30-64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i więcej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Ogółem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 tym mężczyźni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19-29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30-64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i więcej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</a:tr>
              <a:tr h="695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95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366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95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8258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8"/>
            <a:ext cx="9166657" cy="1507067"/>
          </a:xfrm>
        </p:spPr>
        <p:txBody>
          <a:bodyPr>
            <a:normAutofit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TOMASZOWSKIE CENTRUM ZDROWIA SP. Z O.O. w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PORADNIA LECZENIA UZALEŻNIEŃ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4797779"/>
              </p:ext>
            </p:extLst>
          </p:nvPr>
        </p:nvGraphicFramePr>
        <p:xfrm>
          <a:off x="1660957" y="1402773"/>
          <a:ext cx="7763598" cy="4769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06835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8"/>
            <a:ext cx="9166657" cy="102985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TOMASZOWSKIE CENTRUM ZDROWIA SP. Z O.O. w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PORADNIA ZDROWIA PSYCHICZNEGO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33290740"/>
              </p:ext>
            </p:extLst>
          </p:nvPr>
        </p:nvGraphicFramePr>
        <p:xfrm>
          <a:off x="981594" y="1362511"/>
          <a:ext cx="8515695" cy="46746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7828"/>
                <a:gridCol w="5725342"/>
                <a:gridCol w="798317"/>
                <a:gridCol w="665891"/>
                <a:gridCol w="798317"/>
              </a:tblGrid>
              <a:tr h="470130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nr 9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470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l.p.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Leczeni w Poradni Zdrowia Psychicznego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938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Organiczne zaburzenia niepsychiczne i psychiczne (F00-F09)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291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5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Schizofrenia (F20)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273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5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Inne zaburzenia psychotyczne i urojeniowe (F21-F29)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5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Zaburzenia afektywne (F30- F39)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5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Zaburzenia nerwicowe (F40-F59)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571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583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938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Zaburzenia osobowości i zachowania dorosłych (F60-F69)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5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Upośledzenia umysłowe (F70- F79)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5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Nieokreślone zaburzenia psychiczne (F99)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5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Pozostałe rozpoznania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6771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8"/>
            <a:ext cx="9166657" cy="1507067"/>
          </a:xfrm>
        </p:spPr>
        <p:txBody>
          <a:bodyPr>
            <a:normAutofit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TOMASZOWSKIE CENTRUM ZDROWIA SP. Z O.O. w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PORADNIA ZDROWIA PSYCHICZNEGO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59385049"/>
              </p:ext>
            </p:extLst>
          </p:nvPr>
        </p:nvGraphicFramePr>
        <p:xfrm>
          <a:off x="768926" y="1194955"/>
          <a:ext cx="10048009" cy="4883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1907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8"/>
            <a:ext cx="9166657" cy="102985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TOMASZOWSKIE CENTRUM ZDROWIA SP. Z O.O. w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PORADNIA ZDROWIA PSYCHICZNEGO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89930517"/>
              </p:ext>
            </p:extLst>
          </p:nvPr>
        </p:nvGraphicFramePr>
        <p:xfrm>
          <a:off x="1143000" y="1506682"/>
          <a:ext cx="9632373" cy="28324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7043"/>
                <a:gridCol w="6476116"/>
                <a:gridCol w="903002"/>
                <a:gridCol w="753210"/>
                <a:gridCol w="903002"/>
              </a:tblGrid>
              <a:tr h="47842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nr 10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50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l.p.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Dane ogólne o pacjentach Poradni Zdrowia Psychicznego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3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pacjentów objętych opieką poradni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87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porad udzielonych przez poradnię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4362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4600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2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porad z zakresu zdrowia psychicznego dla dorosłych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4362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4600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87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porad z zakresu zdrowia psychicznego dla dzieci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2224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8"/>
            <a:ext cx="9166657" cy="102985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TOMASZOWSKIE CENTRUM ZDROWIA SP. Z O.O. w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PORADNIA psychologiczna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06964456"/>
              </p:ext>
            </p:extLst>
          </p:nvPr>
        </p:nvGraphicFramePr>
        <p:xfrm>
          <a:off x="1565361" y="955963"/>
          <a:ext cx="8744296" cy="17321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1998"/>
                <a:gridCol w="5879038"/>
                <a:gridCol w="819747"/>
                <a:gridCol w="683766"/>
                <a:gridCol w="819747"/>
              </a:tblGrid>
              <a:tr h="343266">
                <a:tc gridSpan="5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nr 11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26699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Dane ogólne o pacjentach Poradni Psychologicznej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6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pacjentów objętych opieką poradni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6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porad udzielonych przez poradnię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820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860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porad z zakresu zdrowia psychicznego dla dorosłych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820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860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6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porad z zakresu zdrowia psychicznego dla dzieci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xmlns="" val="1560656656"/>
              </p:ext>
            </p:extLst>
          </p:nvPr>
        </p:nvGraphicFramePr>
        <p:xfrm>
          <a:off x="1963882" y="2857501"/>
          <a:ext cx="7782791" cy="3491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49459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8"/>
            <a:ext cx="9382991" cy="822037"/>
          </a:xfrm>
        </p:spPr>
        <p:txBody>
          <a:bodyPr>
            <a:normAutofit fontScale="90000"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FUNDACJA ARKA NADZIEI w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95038934"/>
              </p:ext>
            </p:extLst>
          </p:nvPr>
        </p:nvGraphicFramePr>
        <p:xfrm>
          <a:off x="976745" y="623454"/>
          <a:ext cx="10099964" cy="54936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1715"/>
                <a:gridCol w="6530630"/>
                <a:gridCol w="1044606"/>
                <a:gridCol w="894174"/>
                <a:gridCol w="1008839"/>
              </a:tblGrid>
              <a:tr h="277606"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nr 12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7075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Zakres danych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516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objętych pomocą fundacji uzależnionych od substancji psychoaktywnych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76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porad/konsultacji udzielanych przez fundację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292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287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76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przeprowadzonych testów na obecność narkotyków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262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272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516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osób biorąca udział w projektach terapeutycznych współfinansowanych przez Ministra Zdrowia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516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osób biorąca udział w programie profilaktycznym dotyczącym HIV/AIDS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1153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1505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1424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7271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osób biorąca udział w programie profilaktycznym dotyczącym przeciwdziałania uzależnieniom współfinansowany przez Starostę Tomaszowskiego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678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792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921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87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wysłanych do ośrodka stacjonarnego ze względu na alkohol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87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wysłanych do ośrodka stacjonarnego ze względu na narkotyki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7606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2319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7080440"/>
          </a:xfrm>
        </p:spPr>
      </p:pic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351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8"/>
            <a:ext cx="9382991" cy="822037"/>
          </a:xfrm>
        </p:spPr>
        <p:txBody>
          <a:bodyPr>
            <a:normAutofit fontScale="90000"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STOWARZYSZENIE ABSTYNENCKIE AZYL w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98165929"/>
              </p:ext>
            </p:extLst>
          </p:nvPr>
        </p:nvGraphicFramePr>
        <p:xfrm>
          <a:off x="1319646" y="734186"/>
          <a:ext cx="9850580" cy="49204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6363"/>
                <a:gridCol w="6369379"/>
                <a:gridCol w="1018813"/>
                <a:gridCol w="872096"/>
                <a:gridCol w="983929"/>
              </a:tblGrid>
              <a:tr h="246349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nr 13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6392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Zakres danych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5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członków uzależnionych od alkoholu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5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członków współuzależnionych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5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korzystających z grup wsparcia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5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uczęszczających na maratony DDA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5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uczęszczających na grupy AA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15-30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15-35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20-37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5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uczęszczających na grupy Al.-Anon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3-10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4-14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05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uzależnionych korzystających z punktu konsultacyjnego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05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współuzależnionych korzystających z punktu konsultacyjnego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5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uzależnionych uczęszczających na maratony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05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współuzależnionych uczęszczających na maratony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05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uzależnionych i współuzależnionych korzystających z terapii indywidualnych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05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uzależnionych korzystających z terapii grupowych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05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współuzależnionych korzystających z terapii grupowych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7-16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6790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8"/>
            <a:ext cx="10287000" cy="32327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ABSTYNENCKIE STOWARZYSZENIE KLUBU WZAJMENEJ POMOCY ALA w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36668934"/>
              </p:ext>
            </p:extLst>
          </p:nvPr>
        </p:nvGraphicFramePr>
        <p:xfrm>
          <a:off x="1142999" y="904011"/>
          <a:ext cx="10422083" cy="42673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589"/>
                <a:gridCol w="5425724"/>
                <a:gridCol w="1467139"/>
                <a:gridCol w="1670076"/>
                <a:gridCol w="1423555"/>
              </a:tblGrid>
              <a:tr h="292240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nr 14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5494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Zakres danych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3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członków uzależnionych od alkoholu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3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członków współuzależnionych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3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korzystających z grup wsparcia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0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uczęszczających na maratony DDA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(1 maraton)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(1 maraton)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3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uczęszczających na grupy AA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02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uzależnionych korzystających z punktu konsultacyjnego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02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współuzależnionych korzystających z punktu konsultacyjnego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02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uzależnionych uczęszczających na maratony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(4 maratony)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(4 maratony)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(3 maratony)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02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współuzależnionych uczęszczających na maratony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(4 maratony)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( 4 maratony)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(3 maratony)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0160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8"/>
            <a:ext cx="10287000" cy="32327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Symbol zastępczy zawartości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91563063"/>
              </p:ext>
            </p:extLst>
          </p:nvPr>
        </p:nvGraphicFramePr>
        <p:xfrm>
          <a:off x="684212" y="685799"/>
          <a:ext cx="10860087" cy="5174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34388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4762"/>
            <a:ext cx="12192000" cy="6948293"/>
          </a:xfrm>
        </p:spPr>
      </p:pic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1960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9245" y="0"/>
            <a:ext cx="12211245" cy="6886580"/>
          </a:xfr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71385"/>
            <a:ext cx="12192000" cy="611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657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  <p:pic>
        <p:nvPicPr>
          <p:cNvPr id="10" name="Symbol zastępczy zawartości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61644" y="0"/>
            <a:ext cx="12734986" cy="6951519"/>
          </a:xfrm>
        </p:spPr>
      </p:pic>
    </p:spTree>
    <p:extLst>
      <p:ext uri="{BB962C8B-B14F-4D97-AF65-F5344CB8AC3E}">
        <p14:creationId xmlns:p14="http://schemas.microsoft.com/office/powerpoint/2010/main" xmlns="" val="153743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64208" y="-21668"/>
            <a:ext cx="12456208" cy="6879668"/>
          </a:xfrm>
        </p:spPr>
      </p:pic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Referat Zdrowia i Spraw Obywatelskich, Starostwo Powiatowe w Tomaszowie Maz.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200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8"/>
            <a:ext cx="10287000" cy="32327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Dziękujemy za uwagę</a:t>
            </a:r>
            <a:endParaRPr lang="pl-PL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9567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9"/>
            <a:ext cx="9166657" cy="967458"/>
          </a:xfrm>
        </p:spPr>
        <p:txBody>
          <a:bodyPr>
            <a:normAutofit/>
          </a:bodyPr>
          <a:lstStyle/>
          <a:p>
            <a:pPr algn="ctr"/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Ośrodek Interwencji Kryzysowej w 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73646451"/>
              </p:ext>
            </p:extLst>
          </p:nvPr>
        </p:nvGraphicFramePr>
        <p:xfrm>
          <a:off x="883227" y="1454727"/>
          <a:ext cx="9538855" cy="3429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154"/>
                <a:gridCol w="5519946"/>
                <a:gridCol w="1492618"/>
                <a:gridCol w="1044200"/>
                <a:gridCol w="1038937"/>
              </a:tblGrid>
              <a:tr h="408445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nr 1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408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Zakres danych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938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udzielonych porad dotyczących uzależnień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938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udzielonych porad dotyczących przemocy domowej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87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Inne porady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2446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2346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2283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433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Razem: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2703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2609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2504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883226" y="5112379"/>
            <a:ext cx="9538855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okresie od 2017 do 2019 roku udzielono łącznie 8 schronień ofiarom przemocy domowej.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837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9"/>
            <a:ext cx="9166657" cy="832426"/>
          </a:xfrm>
        </p:spPr>
        <p:txBody>
          <a:bodyPr>
            <a:normAutofit/>
          </a:bodyPr>
          <a:lstStyle/>
          <a:p>
            <a:pPr algn="ctr"/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Ośrodek Interwencji Kryzysowej w 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Symbol zastępczy zawartości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43304613"/>
              </p:ext>
            </p:extLst>
          </p:nvPr>
        </p:nvGraphicFramePr>
        <p:xfrm>
          <a:off x="2996043" y="1317890"/>
          <a:ext cx="7313614" cy="476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70552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7528" y="258619"/>
            <a:ext cx="9312130" cy="75969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KOMENDA POWIATOWA POLICJI </a:t>
            </a: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Tomaszowie </a:t>
            </a:r>
            <a:r>
              <a:rPr lang="pl-PL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Maz.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08195072"/>
              </p:ext>
            </p:extLst>
          </p:nvPr>
        </p:nvGraphicFramePr>
        <p:xfrm>
          <a:off x="914400" y="1226075"/>
          <a:ext cx="10536382" cy="40836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3077"/>
                <a:gridCol w="7412769"/>
                <a:gridCol w="823899"/>
                <a:gridCol w="823899"/>
                <a:gridCol w="822738"/>
              </a:tblGrid>
              <a:tr h="579969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nr 2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5799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Zakres danych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3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Czyny karalne z ustawy o przeciwdziałaniu narkomanii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59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Czyny karalne z ustawy o przeciwdziałaniu narkomanii popełnione przez nieletnich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3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Wszczęcie procedury „Niebieskiej karty”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244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219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3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Sprawy przemocy domowej pod wpływem alkoholu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3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samobójstw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3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Pokrzywdzeni w wyniku przemocy domowej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048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7528" y="258619"/>
            <a:ext cx="9312130" cy="67656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KOMENDA POWIATOWA POLICJI </a:t>
            </a: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Tomaszowie </a:t>
            </a:r>
            <a:r>
              <a:rPr lang="pl-PL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Maz.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Symbol zastępczy zawartości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68283233"/>
              </p:ext>
            </p:extLst>
          </p:nvPr>
        </p:nvGraphicFramePr>
        <p:xfrm>
          <a:off x="684213" y="1049482"/>
          <a:ext cx="10028814" cy="4842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23310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8"/>
            <a:ext cx="9166657" cy="873991"/>
          </a:xfrm>
        </p:spPr>
        <p:txBody>
          <a:bodyPr>
            <a:normAutofit fontScale="90000"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PORADNIA PSYCHOLOGICZNO-PEDAGOGICZNA w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21722561"/>
              </p:ext>
            </p:extLst>
          </p:nvPr>
        </p:nvGraphicFramePr>
        <p:xfrm>
          <a:off x="976746" y="1392382"/>
          <a:ext cx="9777845" cy="37926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5927"/>
                <a:gridCol w="1272498"/>
                <a:gridCol w="1332340"/>
                <a:gridCol w="1332340"/>
                <a:gridCol w="1253303"/>
                <a:gridCol w="1261206"/>
                <a:gridCol w="1350231"/>
              </a:tblGrid>
              <a:tr h="632045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nr 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 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67483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Forma udzielanej pomocy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korzystających z pomocy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Poradni Psychologiczno-Pedagogicznej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33741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11132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 16 roku życia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Powyżej 16 roku życia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 16 roku życia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Powyżej 16 roku życia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 16 roku życia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Powyżej 16 roku życia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977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Diagnoza/badanie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656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1071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1064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74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Konsultacja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338</a:t>
                      </a:r>
                      <a:endParaRPr lang="pl-PL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2963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9"/>
            <a:ext cx="9166657" cy="84281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PORADNIA PSYCHOLOGICZNO-PEDAGOGICZNA w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32843704"/>
              </p:ext>
            </p:extLst>
          </p:nvPr>
        </p:nvGraphicFramePr>
        <p:xfrm>
          <a:off x="1361209" y="1402773"/>
          <a:ext cx="9684327" cy="42187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9527"/>
                <a:gridCol w="6206860"/>
                <a:gridCol w="909441"/>
                <a:gridCol w="908374"/>
                <a:gridCol w="1060125"/>
              </a:tblGrid>
              <a:tr h="87019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nr 4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4710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l.p.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Zakres danych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67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wydanych orzeczeń dla dzieci o specjalnych potrzebach edukacyjnych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10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Ilość wydanych informacji o wynikach diagnozy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534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603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586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10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Niepełnosprawność intelektualna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67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Niedostosowanie społeczne lub zagrożenie niedostosowaniem społecznym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pl-P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3186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0" y="258619"/>
            <a:ext cx="9166657" cy="98829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TOMASZOWSKIE CENTRUM ZDROWIA SP. Z O.O. w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Tomaszowie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ODDZIAŁ PSYCHIATRYCZNY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 Zdrowia i Spraw Obywatelskich, Starostwo Powiatowe w Tomaszowie </a:t>
            </a:r>
            <a:r>
              <a:rPr lang="pl-PL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98454861"/>
              </p:ext>
            </p:extLst>
          </p:nvPr>
        </p:nvGraphicFramePr>
        <p:xfrm>
          <a:off x="684212" y="1246908"/>
          <a:ext cx="10745789" cy="44473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4447"/>
                <a:gridCol w="3590060"/>
                <a:gridCol w="537524"/>
                <a:gridCol w="786117"/>
                <a:gridCol w="786117"/>
                <a:gridCol w="577861"/>
                <a:gridCol w="781427"/>
                <a:gridCol w="781427"/>
                <a:gridCol w="577861"/>
                <a:gridCol w="856474"/>
                <a:gridCol w="856474"/>
              </a:tblGrid>
              <a:tr h="543290">
                <a:tc gridSpan="1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nr 5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807877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l.p.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Przyczyny hospitalizacji w oddziale psychiatrycznym TCZ Sp. z o.o. </a:t>
                      </a:r>
                      <a:b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 Tomaszowie </a:t>
                      </a:r>
                      <a:r>
                        <a:rPr lang="pl-PL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Maz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47142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razem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razem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razem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6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Uzależnienia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391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8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Choroba afektywna dwubiegunowa (F31)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6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Schizofrenia (F20)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6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Zaburzenia depresyjne (F32-F33)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6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Zaburzenia lękowe (F40- F48)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90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Zaburzenia psychiczne spowodowane uszkodzeniem OUN (F00-F09)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1499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ycinek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194</TotalTime>
  <Words>1756</Words>
  <Application>Microsoft Office PowerPoint</Application>
  <PresentationFormat>Niestandardowy</PresentationFormat>
  <Paragraphs>684</Paragraphs>
  <Slides>27</Slides>
  <Notes>22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28" baseType="lpstr">
      <vt:lpstr>Wycinek</vt:lpstr>
      <vt:lpstr>ANALIZA ŚRODOWISKA W ZAKRESIE DANYCH DO OPRACOWANIA KONCEPCJI BUDOWY CENTRUM PSYCHIATRYCZNO-ODWYKOWEGO W TOMASZOWIE MAZ. </vt:lpstr>
      <vt:lpstr>Slajd 2</vt:lpstr>
      <vt:lpstr>Ośrodek Interwencji Kryzysowej w Tomaszowie Maz. </vt:lpstr>
      <vt:lpstr>Ośrodek Interwencji Kryzysowej w Tomaszowie Maz. </vt:lpstr>
      <vt:lpstr>KOMENDA POWIATOWA POLICJI w Tomaszowie Maz. </vt:lpstr>
      <vt:lpstr>KOMENDA POWIATOWA POLICJI w Tomaszowie Maz. </vt:lpstr>
      <vt:lpstr>PORADNIA PSYCHOLOGICZNO-PEDAGOGICZNA w Tomaszowie Maz. </vt:lpstr>
      <vt:lpstr>PORADNIA PSYCHOLOGICZNO-PEDAGOGICZNA w Tomaszowie Maz. </vt:lpstr>
      <vt:lpstr>TOMASZOWSKIE CENTRUM ZDROWIA SP. Z O.O. w Tomaszowie Maz. ODDZIAŁ PSYCHIATRYCZNY </vt:lpstr>
      <vt:lpstr>TOMASZOWSKIE CENTRUM ZDROWIA SP. Z O.O. w Tomaszowie Maz. ODDZIAŁ PSYCHIATRYCZNY </vt:lpstr>
      <vt:lpstr>TOMASZOWSKIE CENTRUM ZDROWIA SP. Z O.O. w Tomaszowie Maz. PORADNIA LECZENIA UZALEŻNIEŃ </vt:lpstr>
      <vt:lpstr>TOMASZOWSKIE CENTRUM ZDROWIA SP. Z O.O. w Tomaszowie Maz. PORADNIA LECZENIA UZALEŻNIEŃ </vt:lpstr>
      <vt:lpstr>TOMASZOWSKIE CENTRUM ZDROWIA SP. Z O.O. w Tomaszowie Maz. PORADNIA LECZENIA UZALEŻNIEŃ </vt:lpstr>
      <vt:lpstr>TOMASZOWSKIE CENTRUM ZDROWIA SP. Z O.O. w Tomaszowie Maz. PORADNIA LECZENIA UZALEŻNIEŃ </vt:lpstr>
      <vt:lpstr>TOMASZOWSKIE CENTRUM ZDROWIA SP. Z O.O. w Tomaszowie Maz. PORADNIA ZDROWIA PSYCHICZNEGO </vt:lpstr>
      <vt:lpstr>TOMASZOWSKIE CENTRUM ZDROWIA SP. Z O.O. w Tomaszowie Maz. PORADNIA ZDROWIA PSYCHICZNEGO </vt:lpstr>
      <vt:lpstr>TOMASZOWSKIE CENTRUM ZDROWIA SP. Z O.O. w Tomaszowie Maz. PORADNIA ZDROWIA PSYCHICZNEGO </vt:lpstr>
      <vt:lpstr>TOMASZOWSKIE CENTRUM ZDROWIA SP. Z O.O. w Tomaszowie Maz. PORADNIA psychologiczna </vt:lpstr>
      <vt:lpstr> FUNDACJA ARKA NADZIEI w Tomaszowie Maz.  </vt:lpstr>
      <vt:lpstr> STOWARZYSZENIE ABSTYNENCKIE AZYL w Tomaszowie Maz.  </vt:lpstr>
      <vt:lpstr>    ABSTYNENCKIE STOWARZYSZENIE KLUBU WZAJMENEJ POMOCY ALA w Tomaszowie Maz.  </vt:lpstr>
      <vt:lpstr>      </vt:lpstr>
      <vt:lpstr>Slajd 23</vt:lpstr>
      <vt:lpstr>Slajd 24</vt:lpstr>
      <vt:lpstr>Slajd 25</vt:lpstr>
      <vt:lpstr>Slajd 26</vt:lpstr>
      <vt:lpstr>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 ŚRODOWISKA W ZAKRESIE DANYCH DO OPRACOWANIA KONCEPCJI BUDOWY CENTRUM PSYCHIATRYCZNO-ODWYKOWEGO W TOMASZOWIE MAZ.</dc:title>
  <dc:creator>Monika Urbańska-Domaradzka</dc:creator>
  <cp:lastModifiedBy>user</cp:lastModifiedBy>
  <cp:revision>17</cp:revision>
  <cp:lastPrinted>2020-07-21T09:38:15Z</cp:lastPrinted>
  <dcterms:created xsi:type="dcterms:W3CDTF">2020-07-21T06:44:36Z</dcterms:created>
  <dcterms:modified xsi:type="dcterms:W3CDTF">2020-07-24T14:55:08Z</dcterms:modified>
</cp:coreProperties>
</file>