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style7.xml" ContentType="application/vnd.ms-office.chartstyl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57" r:id="rId4"/>
    <p:sldId id="264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77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1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Arkusz_programu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Udzielone porady w ramach działań</a:t>
            </a: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Ośrodka </a:t>
            </a: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Interwencji Kryzysowej </a:t>
            </a:r>
            <a:r>
              <a:rPr lang="pl-PL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Tomaszowie </a:t>
            </a:r>
            <a:r>
              <a:rPr lang="pl-PL" sz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4909056017142214"/>
          <c:y val="4.045217817311683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1"/>
                <c:pt idx="0">
                  <c:v>ilość udzielonych porad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2703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1"/>
                <c:pt idx="0">
                  <c:v>ilość udzielonych porad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2609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1"/>
                <c:pt idx="0">
                  <c:v>ilość udzielonych porad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2504</c:v>
                </c:pt>
              </c:numCache>
            </c:numRef>
          </c:val>
        </c:ser>
        <c:dLbls/>
        <c:gapWidth val="219"/>
        <c:overlap val="-27"/>
        <c:axId val="159395200"/>
        <c:axId val="159429760"/>
      </c:barChart>
      <c:catAx>
        <c:axId val="159395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429760"/>
        <c:crosses val="autoZero"/>
        <c:auto val="1"/>
        <c:lblAlgn val="ctr"/>
        <c:lblOffset val="100"/>
      </c:catAx>
      <c:valAx>
        <c:axId val="159429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3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/>
              <a:t>Dane</a:t>
            </a:r>
            <a:r>
              <a:rPr lang="pl-PL" sz="1200" baseline="0" dirty="0"/>
              <a:t> z Komendy Powiatowej Policji w Tomaszowie </a:t>
            </a:r>
            <a:r>
              <a:rPr lang="pl-PL" sz="1200" baseline="0" dirty="0" err="1"/>
              <a:t>Maz</a:t>
            </a:r>
            <a:r>
              <a:rPr lang="pl-PL" sz="1200" baseline="0" dirty="0"/>
              <a:t>. </a:t>
            </a:r>
            <a:r>
              <a:rPr lang="pl-PL" sz="1200" baseline="0" dirty="0" smtClean="0"/>
              <a:t>dotyczące </a:t>
            </a:r>
            <a:r>
              <a:rPr lang="pl-PL" sz="1200" baseline="0" dirty="0"/>
              <a:t>ochrony zdrowia psychicznego</a:t>
            </a:r>
            <a:endParaRPr lang="pl-PL" sz="1200" dirty="0"/>
          </a:p>
        </c:rich>
      </c:tx>
      <c:layout>
        <c:manualLayout>
          <c:xMode val="edge"/>
          <c:yMode val="edge"/>
          <c:x val="0.13912686183872625"/>
          <c:y val="1.985815602836879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Czyny karalne z ustawy o przeciwdziałaniu narkomanii</c:v>
                </c:pt>
                <c:pt idx="1">
                  <c:v>Czyny karalne z ustawy o przeciwdziałaniu narkomanii popełnione przez nieletnich</c:v>
                </c:pt>
                <c:pt idx="2">
                  <c:v>Wszczęcie procedury „Niebieskiej karty”</c:v>
                </c:pt>
                <c:pt idx="3">
                  <c:v>Sprawy przemocy domowej pod wpływem alkoholu</c:v>
                </c:pt>
                <c:pt idx="4">
                  <c:v>Ilość samobójstw</c:v>
                </c:pt>
                <c:pt idx="5">
                  <c:v>Pokrzywdzeni w wyniku przemocy domowej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72</c:v>
                </c:pt>
                <c:pt idx="1">
                  <c:v>2</c:v>
                </c:pt>
                <c:pt idx="2">
                  <c:v>244</c:v>
                </c:pt>
                <c:pt idx="3">
                  <c:v>167</c:v>
                </c:pt>
                <c:pt idx="4">
                  <c:v>26</c:v>
                </c:pt>
                <c:pt idx="5">
                  <c:v>256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Czyny karalne z ustawy o przeciwdziałaniu narkomanii</c:v>
                </c:pt>
                <c:pt idx="1">
                  <c:v>Czyny karalne z ustawy o przeciwdziałaniu narkomanii popełnione przez nieletnich</c:v>
                </c:pt>
                <c:pt idx="2">
                  <c:v>Wszczęcie procedury „Niebieskiej karty”</c:v>
                </c:pt>
                <c:pt idx="3">
                  <c:v>Sprawy przemocy domowej pod wpływem alkoholu</c:v>
                </c:pt>
                <c:pt idx="4">
                  <c:v>Ilość samobójstw</c:v>
                </c:pt>
                <c:pt idx="5">
                  <c:v>Pokrzywdzeni w wyniku przemocy domowej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91</c:v>
                </c:pt>
                <c:pt idx="1">
                  <c:v>4</c:v>
                </c:pt>
                <c:pt idx="2">
                  <c:v>219</c:v>
                </c:pt>
                <c:pt idx="3">
                  <c:v>145</c:v>
                </c:pt>
                <c:pt idx="4">
                  <c:v>24</c:v>
                </c:pt>
                <c:pt idx="5">
                  <c:v>229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Czyny karalne z ustawy o przeciwdziałaniu narkomanii</c:v>
                </c:pt>
                <c:pt idx="1">
                  <c:v>Czyny karalne z ustawy o przeciwdziałaniu narkomanii popełnione przez nieletnich</c:v>
                </c:pt>
                <c:pt idx="2">
                  <c:v>Wszczęcie procedury „Niebieskiej karty”</c:v>
                </c:pt>
                <c:pt idx="3">
                  <c:v>Sprawy przemocy domowej pod wpływem alkoholu</c:v>
                </c:pt>
                <c:pt idx="4">
                  <c:v>Ilość samobójstw</c:v>
                </c:pt>
                <c:pt idx="5">
                  <c:v>Pokrzywdzeni w wyniku przemocy domowej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71</c:v>
                </c:pt>
                <c:pt idx="1">
                  <c:v>3</c:v>
                </c:pt>
                <c:pt idx="2">
                  <c:v>182</c:v>
                </c:pt>
                <c:pt idx="3">
                  <c:v>108</c:v>
                </c:pt>
                <c:pt idx="4">
                  <c:v>18</c:v>
                </c:pt>
                <c:pt idx="5">
                  <c:v>189</c:v>
                </c:pt>
              </c:numCache>
            </c:numRef>
          </c:val>
        </c:ser>
        <c:dLbls/>
        <c:gapWidth val="219"/>
        <c:overlap val="-27"/>
        <c:axId val="159345280"/>
        <c:axId val="159359360"/>
      </c:barChart>
      <c:catAx>
        <c:axId val="159345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359360"/>
        <c:crosses val="autoZero"/>
        <c:auto val="1"/>
        <c:lblAlgn val="ctr"/>
        <c:lblOffset val="100"/>
      </c:catAx>
      <c:valAx>
        <c:axId val="159359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3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Przyczyny</a:t>
            </a:r>
            <a:r>
              <a:rPr lang="pl-PL" sz="14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hospitalizacji w oddziale psychiatrycznym TCZ Sp. z o.o. </a:t>
            </a:r>
            <a:r>
              <a:rPr lang="pl-PL" sz="14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400" baseline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4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Uzależnienia</c:v>
                </c:pt>
                <c:pt idx="1">
                  <c:v>Choroba afektywna dwubiegunowa (F31)</c:v>
                </c:pt>
                <c:pt idx="2">
                  <c:v>Schizofrenia (F20)</c:v>
                </c:pt>
                <c:pt idx="3">
                  <c:v>Zaburzenia depresyjne (F32-F33)</c:v>
                </c:pt>
                <c:pt idx="4">
                  <c:v>Zaburzenia lękowe (F40-F48)</c:v>
                </c:pt>
                <c:pt idx="5">
                  <c:v>Zaburzenia psychiczne spowodowane uszkodzeniem OUN (F00-F09)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358</c:v>
                </c:pt>
                <c:pt idx="1">
                  <c:v>36</c:v>
                </c:pt>
                <c:pt idx="2">
                  <c:v>153</c:v>
                </c:pt>
                <c:pt idx="3">
                  <c:v>33</c:v>
                </c:pt>
                <c:pt idx="4">
                  <c:v>46</c:v>
                </c:pt>
                <c:pt idx="5">
                  <c:v>86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Uzależnienia</c:v>
                </c:pt>
                <c:pt idx="1">
                  <c:v>Choroba afektywna dwubiegunowa (F31)</c:v>
                </c:pt>
                <c:pt idx="2">
                  <c:v>Schizofrenia (F20)</c:v>
                </c:pt>
                <c:pt idx="3">
                  <c:v>Zaburzenia depresyjne (F32-F33)</c:v>
                </c:pt>
                <c:pt idx="4">
                  <c:v>Zaburzenia lękowe (F40-F48)</c:v>
                </c:pt>
                <c:pt idx="5">
                  <c:v>Zaburzenia psychiczne spowodowane uszkodzeniem OUN (F00-F09)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391</c:v>
                </c:pt>
                <c:pt idx="1">
                  <c:v>28</c:v>
                </c:pt>
                <c:pt idx="2">
                  <c:v>197</c:v>
                </c:pt>
                <c:pt idx="3">
                  <c:v>28</c:v>
                </c:pt>
                <c:pt idx="4">
                  <c:v>54</c:v>
                </c:pt>
                <c:pt idx="5">
                  <c:v>109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Arkusz1!$A$2:$A$7</c:f>
              <c:strCache>
                <c:ptCount val="6"/>
                <c:pt idx="0">
                  <c:v>Uzależnienia</c:v>
                </c:pt>
                <c:pt idx="1">
                  <c:v>Choroba afektywna dwubiegunowa (F31)</c:v>
                </c:pt>
                <c:pt idx="2">
                  <c:v>Schizofrenia (F20)</c:v>
                </c:pt>
                <c:pt idx="3">
                  <c:v>Zaburzenia depresyjne (F32-F33)</c:v>
                </c:pt>
                <c:pt idx="4">
                  <c:v>Zaburzenia lękowe (F40-F48)</c:v>
                </c:pt>
                <c:pt idx="5">
                  <c:v>Zaburzenia psychiczne spowodowane uszkodzeniem OUN (F00-F09)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381</c:v>
                </c:pt>
                <c:pt idx="1">
                  <c:v>34</c:v>
                </c:pt>
                <c:pt idx="2">
                  <c:v>198</c:v>
                </c:pt>
                <c:pt idx="3">
                  <c:v>17</c:v>
                </c:pt>
                <c:pt idx="4">
                  <c:v>58</c:v>
                </c:pt>
                <c:pt idx="5">
                  <c:v>127</c:v>
                </c:pt>
              </c:numCache>
            </c:numRef>
          </c:val>
        </c:ser>
        <c:dLbls/>
        <c:gapWidth val="219"/>
        <c:overlap val="-27"/>
        <c:axId val="160944128"/>
        <c:axId val="160945664"/>
      </c:barChart>
      <c:catAx>
        <c:axId val="160944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0945664"/>
        <c:crosses val="autoZero"/>
        <c:auto val="1"/>
        <c:lblAlgn val="ctr"/>
        <c:lblOffset val="100"/>
      </c:catAx>
      <c:valAx>
        <c:axId val="160945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094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 ogólne o pacjentach Poradni Leczenia Uzależnień w</a:t>
            </a:r>
            <a:r>
              <a:rPr lang="pl-PL" sz="14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TCZ Sp. z o.o. </a:t>
            </a:r>
            <a:br>
              <a:rPr lang="pl-PL" sz="14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Tomaszowie Maz.</a:t>
            </a:r>
            <a:endParaRPr lang="pl-PL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3"/>
                <c:pt idx="0">
                  <c:v>Liczba pacjentów objętych opieką poradni</c:v>
                </c:pt>
                <c:pt idx="1">
                  <c:v>Ilość porad udzielonych przez poradnię</c:v>
                </c:pt>
                <c:pt idx="2">
                  <c:v>Ilość porad z zakresu leczenia uzależnień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428</c:v>
                </c:pt>
                <c:pt idx="1">
                  <c:v>3696</c:v>
                </c:pt>
                <c:pt idx="2">
                  <c:v>3696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3"/>
                <c:pt idx="0">
                  <c:v>Liczba pacjentów objętych opieką poradni</c:v>
                </c:pt>
                <c:pt idx="1">
                  <c:v>Ilość porad udzielonych przez poradnię</c:v>
                </c:pt>
                <c:pt idx="2">
                  <c:v>Ilość porad z zakresu leczenia uzależnień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435</c:v>
                </c:pt>
                <c:pt idx="1">
                  <c:v>3608</c:v>
                </c:pt>
                <c:pt idx="2">
                  <c:v>3608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3"/>
                <c:pt idx="0">
                  <c:v>Liczba pacjentów objętych opieką poradni</c:v>
                </c:pt>
                <c:pt idx="1">
                  <c:v>Ilość porad udzielonych przez poradnię</c:v>
                </c:pt>
                <c:pt idx="2">
                  <c:v>Ilość porad z zakresu leczenia uzależnień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419</c:v>
                </c:pt>
                <c:pt idx="1">
                  <c:v>2850</c:v>
                </c:pt>
                <c:pt idx="2">
                  <c:v>2850</c:v>
                </c:pt>
              </c:numCache>
            </c:numRef>
          </c:val>
        </c:ser>
        <c:dLbls/>
        <c:gapWidth val="219"/>
        <c:overlap val="-27"/>
        <c:axId val="162776576"/>
        <c:axId val="162778112"/>
      </c:barChart>
      <c:catAx>
        <c:axId val="16277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778112"/>
        <c:crosses val="autoZero"/>
        <c:auto val="1"/>
        <c:lblAlgn val="ctr"/>
        <c:lblOffset val="100"/>
      </c:catAx>
      <c:valAx>
        <c:axId val="162778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277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Leczeni</a:t>
            </a:r>
            <a:r>
              <a:rPr lang="pl-PL" sz="14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Poradni Leczenia Uzależnień w TCZ Sp. z o.o. z podziałem </a:t>
            </a:r>
            <a:r>
              <a:rPr lang="pl-PL" sz="1400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płeć</a:t>
            </a:r>
            <a:endParaRPr lang="pl-PL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537138321690539"/>
          <c:y val="7.455822261248573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013592050993636E-2"/>
          <c:y val="0.21263117824860334"/>
          <c:w val="0.94117688413948264"/>
          <c:h val="0.72343113110825741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88</c:v>
                </c:pt>
                <c:pt idx="1">
                  <c:v>340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97</c:v>
                </c:pt>
                <c:pt idx="1">
                  <c:v>336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98</c:v>
                </c:pt>
                <c:pt idx="1">
                  <c:v>321</c:v>
                </c:pt>
              </c:numCache>
            </c:numRef>
          </c:val>
        </c:ser>
        <c:dLbls/>
        <c:gapWidth val="219"/>
        <c:overlap val="-27"/>
        <c:axId val="165542528"/>
        <c:axId val="165564800"/>
      </c:barChart>
      <c:catAx>
        <c:axId val="165542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564800"/>
        <c:crosses val="autoZero"/>
        <c:auto val="1"/>
        <c:lblAlgn val="ctr"/>
        <c:lblOffset val="100"/>
      </c:catAx>
      <c:valAx>
        <c:axId val="165564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55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17016809117192"/>
          <c:y val="0.58493672300676769"/>
          <c:w val="0.26742611660500742"/>
          <c:h val="0.244644482450407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Leczeni</a:t>
            </a:r>
            <a:r>
              <a:rPr lang="pl-PL" sz="12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Poradni Zdrowia Psychicznego w TCZ Sp. z o.o. w Tomaszowie Maz.</a:t>
            </a:r>
            <a:endParaRPr lang="pl-PL" sz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845479238722821"/>
          <c:y val="0.11665045978204758"/>
          <c:w val="0.71117101060041932"/>
          <c:h val="0.52658310730885483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Arkusz1!$A$2:$A$10</c:f>
              <c:strCache>
                <c:ptCount val="9"/>
                <c:pt idx="0">
                  <c:v>Organiczne zaburzenia niepsychiczne i psychiczne (F00-F09)</c:v>
                </c:pt>
                <c:pt idx="1">
                  <c:v>Schizofrenia (F20)</c:v>
                </c:pt>
                <c:pt idx="2">
                  <c:v>Inne zaburzenia psychotyczne i urojeniowe (F21-F29)</c:v>
                </c:pt>
                <c:pt idx="3">
                  <c:v>Zaburzenia afektywne (F30- F39)</c:v>
                </c:pt>
                <c:pt idx="4">
                  <c:v>Zaburzenia nerwicowe (F40-F59)</c:v>
                </c:pt>
                <c:pt idx="5">
                  <c:v>Zaburzenia osobowości i zachowania dorosłych (F60-F69)</c:v>
                </c:pt>
                <c:pt idx="6">
                  <c:v>Upośledzenia umysłowe (F70- F79)</c:v>
                </c:pt>
                <c:pt idx="7">
                  <c:v>Nieokreślone zaburzenia psychiczne (F99)</c:v>
                </c:pt>
                <c:pt idx="8">
                  <c:v>Pozostałe rozpoznania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256</c:v>
                </c:pt>
                <c:pt idx="1">
                  <c:v>232</c:v>
                </c:pt>
                <c:pt idx="2">
                  <c:v>38</c:v>
                </c:pt>
                <c:pt idx="3">
                  <c:v>288</c:v>
                </c:pt>
                <c:pt idx="4">
                  <c:v>522</c:v>
                </c:pt>
                <c:pt idx="5">
                  <c:v>8</c:v>
                </c:pt>
                <c:pt idx="6">
                  <c:v>54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Arkusz1!$A$2:$A$10</c:f>
              <c:strCache>
                <c:ptCount val="9"/>
                <c:pt idx="0">
                  <c:v>Organiczne zaburzenia niepsychiczne i psychiczne (F00-F09)</c:v>
                </c:pt>
                <c:pt idx="1">
                  <c:v>Schizofrenia (F20)</c:v>
                </c:pt>
                <c:pt idx="2">
                  <c:v>Inne zaburzenia psychotyczne i urojeniowe (F21-F29)</c:v>
                </c:pt>
                <c:pt idx="3">
                  <c:v>Zaburzenia afektywne (F30- F39)</c:v>
                </c:pt>
                <c:pt idx="4">
                  <c:v>Zaburzenia nerwicowe (F40-F59)</c:v>
                </c:pt>
                <c:pt idx="5">
                  <c:v>Zaburzenia osobowości i zachowania dorosłych (F60-F69)</c:v>
                </c:pt>
                <c:pt idx="6">
                  <c:v>Upośledzenia umysłowe (F70- F79)</c:v>
                </c:pt>
                <c:pt idx="7">
                  <c:v>Nieokreślone zaburzenia psychiczne (F99)</c:v>
                </c:pt>
                <c:pt idx="8">
                  <c:v>Pozostałe rozpoznania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291</c:v>
                </c:pt>
                <c:pt idx="1">
                  <c:v>273</c:v>
                </c:pt>
                <c:pt idx="2">
                  <c:v>46</c:v>
                </c:pt>
                <c:pt idx="3">
                  <c:v>350</c:v>
                </c:pt>
                <c:pt idx="4">
                  <c:v>571</c:v>
                </c:pt>
                <c:pt idx="5">
                  <c:v>35</c:v>
                </c:pt>
                <c:pt idx="6">
                  <c:v>84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Arkusz1!$A$2:$A$10</c:f>
              <c:strCache>
                <c:ptCount val="9"/>
                <c:pt idx="0">
                  <c:v>Organiczne zaburzenia niepsychiczne i psychiczne (F00-F09)</c:v>
                </c:pt>
                <c:pt idx="1">
                  <c:v>Schizofrenia (F20)</c:v>
                </c:pt>
                <c:pt idx="2">
                  <c:v>Inne zaburzenia psychotyczne i urojeniowe (F21-F29)</c:v>
                </c:pt>
                <c:pt idx="3">
                  <c:v>Zaburzenia afektywne (F30- F39)</c:v>
                </c:pt>
                <c:pt idx="4">
                  <c:v>Zaburzenia nerwicowe (F40-F59)</c:v>
                </c:pt>
                <c:pt idx="5">
                  <c:v>Zaburzenia osobowości i zachowania dorosłych (F60-F69)</c:v>
                </c:pt>
                <c:pt idx="6">
                  <c:v>Upośledzenia umysłowe (F70- F79)</c:v>
                </c:pt>
                <c:pt idx="7">
                  <c:v>Nieokreślone zaburzenia psychiczne (F99)</c:v>
                </c:pt>
                <c:pt idx="8">
                  <c:v>Pozostałe rozpoznania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358</c:v>
                </c:pt>
                <c:pt idx="1">
                  <c:v>279</c:v>
                </c:pt>
                <c:pt idx="2">
                  <c:v>46</c:v>
                </c:pt>
                <c:pt idx="3">
                  <c:v>310</c:v>
                </c:pt>
                <c:pt idx="4">
                  <c:v>583</c:v>
                </c:pt>
                <c:pt idx="5">
                  <c:v>31</c:v>
                </c:pt>
                <c:pt idx="6">
                  <c:v>93</c:v>
                </c:pt>
                <c:pt idx="7">
                  <c:v>0</c:v>
                </c:pt>
                <c:pt idx="8">
                  <c:v>11</c:v>
                </c:pt>
              </c:numCache>
            </c:numRef>
          </c:val>
        </c:ser>
        <c:dLbls/>
        <c:gapWidth val="219"/>
        <c:overlap val="-27"/>
        <c:axId val="166187776"/>
        <c:axId val="166189696"/>
      </c:barChart>
      <c:catAx>
        <c:axId val="16618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189696"/>
        <c:crosses val="autoZero"/>
        <c:auto val="1"/>
        <c:lblAlgn val="ctr"/>
        <c:lblOffset val="100"/>
      </c:catAx>
      <c:valAx>
        <c:axId val="166189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1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73153065169174"/>
          <c:y val="0.91799787007454758"/>
          <c:w val="0.37532499135282532"/>
          <c:h val="6.709265175718852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Leczeni w Poradni Psychologicznej w TCZ SP. z o.o. w Tomaszowie Maz.</a:t>
            </a:r>
            <a:endParaRPr lang="pl-PL" sz="12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965714987274276"/>
          <c:y val="6.4516129032258077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Arkusz1!$A$2:$A$3</c:f>
              <c:strCache>
                <c:ptCount val="2"/>
                <c:pt idx="0">
                  <c:v>Liczba pacjentów objętych opieką poradni</c:v>
                </c:pt>
                <c:pt idx="1">
                  <c:v>ilość porad udzielonych przez poradnię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177</c:v>
                </c:pt>
                <c:pt idx="1">
                  <c:v>820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Arkusz1!$A$2:$A$3</c:f>
              <c:strCache>
                <c:ptCount val="2"/>
                <c:pt idx="0">
                  <c:v>Liczba pacjentów objętych opieką poradni</c:v>
                </c:pt>
                <c:pt idx="1">
                  <c:v>ilość porad udzielonych przez poradnię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155</c:v>
                </c:pt>
                <c:pt idx="1">
                  <c:v>700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Arkusz1!$A$2:$A$3</c:f>
              <c:strCache>
                <c:ptCount val="2"/>
                <c:pt idx="0">
                  <c:v>Liczba pacjentów objętych opieką poradni</c:v>
                </c:pt>
                <c:pt idx="1">
                  <c:v>ilość porad udzielonych przez poradnię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174</c:v>
                </c:pt>
                <c:pt idx="1">
                  <c:v>860</c:v>
                </c:pt>
              </c:numCache>
            </c:numRef>
          </c:val>
        </c:ser>
        <c:dLbls/>
        <c:gapWidth val="219"/>
        <c:overlap val="-27"/>
        <c:axId val="166447744"/>
        <c:axId val="166461824"/>
      </c:barChart>
      <c:catAx>
        <c:axId val="166447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461824"/>
        <c:crosses val="autoZero"/>
        <c:auto val="1"/>
        <c:lblAlgn val="ctr"/>
        <c:lblOffset val="100"/>
      </c:catAx>
      <c:valAx>
        <c:axId val="166461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44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Ilość</a:t>
            </a:r>
            <a:r>
              <a:rPr lang="pl-PL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założonych Niebieskich Kart na terenie Powiatu Tomaszowskiego z podziałem na gminy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dirty="0"/>
          </a:p>
        </c:rich>
      </c:tx>
      <c:layout>
        <c:manualLayout>
          <c:xMode val="edge"/>
          <c:yMode val="edge"/>
          <c:x val="0.17333719333924308"/>
          <c:y val="4.9085227221121039E-3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strRef>
              <c:f>Arkusz1!$A$2:$A$12</c:f>
              <c:strCache>
                <c:ptCount val="11"/>
                <c:pt idx="0">
                  <c:v>Miasto Tomaszów Maz.</c:v>
                </c:pt>
                <c:pt idx="1">
                  <c:v>Gmina Będków</c:v>
                </c:pt>
                <c:pt idx="2">
                  <c:v>Gmina Budziszewice</c:v>
                </c:pt>
                <c:pt idx="3">
                  <c:v>Gmina Czerniewice</c:v>
                </c:pt>
                <c:pt idx="4">
                  <c:v>Gmina Inowłódz</c:v>
                </c:pt>
                <c:pt idx="5">
                  <c:v>Gmina Lubochnia</c:v>
                </c:pt>
                <c:pt idx="6">
                  <c:v>Gmina Rokiciny</c:v>
                </c:pt>
                <c:pt idx="7">
                  <c:v>Gmina Rzeczyca</c:v>
                </c:pt>
                <c:pt idx="8">
                  <c:v>Gmina Tomaszów Maz.</c:v>
                </c:pt>
                <c:pt idx="9">
                  <c:v>Gmina Ujazd</c:v>
                </c:pt>
                <c:pt idx="10">
                  <c:v>Gmina Żelechlinek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136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  <c:pt idx="4">
                  <c:v>0</c:v>
                </c:pt>
                <c:pt idx="5">
                  <c:v>20</c:v>
                </c:pt>
                <c:pt idx="6">
                  <c:v>18</c:v>
                </c:pt>
                <c:pt idx="7">
                  <c:v>4</c:v>
                </c:pt>
                <c:pt idx="8">
                  <c:v>14</c:v>
                </c:pt>
                <c:pt idx="9">
                  <c:v>17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strRef>
              <c:f>Arkusz1!$A$2:$A$12</c:f>
              <c:strCache>
                <c:ptCount val="11"/>
                <c:pt idx="0">
                  <c:v>Miasto Tomaszów Maz.</c:v>
                </c:pt>
                <c:pt idx="1">
                  <c:v>Gmina Będków</c:v>
                </c:pt>
                <c:pt idx="2">
                  <c:v>Gmina Budziszewice</c:v>
                </c:pt>
                <c:pt idx="3">
                  <c:v>Gmina Czerniewice</c:v>
                </c:pt>
                <c:pt idx="4">
                  <c:v>Gmina Inowłódz</c:v>
                </c:pt>
                <c:pt idx="5">
                  <c:v>Gmina Lubochnia</c:v>
                </c:pt>
                <c:pt idx="6">
                  <c:v>Gmina Rokiciny</c:v>
                </c:pt>
                <c:pt idx="7">
                  <c:v>Gmina Rzeczyca</c:v>
                </c:pt>
                <c:pt idx="8">
                  <c:v>Gmina Tomaszów Maz.</c:v>
                </c:pt>
                <c:pt idx="9">
                  <c:v>Gmina Ujazd</c:v>
                </c:pt>
                <c:pt idx="10">
                  <c:v>Gmina Żelechlinek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136</c:v>
                </c:pt>
                <c:pt idx="1">
                  <c:v>3</c:v>
                </c:pt>
                <c:pt idx="2">
                  <c:v>7</c:v>
                </c:pt>
                <c:pt idx="3">
                  <c:v>7</c:v>
                </c:pt>
                <c:pt idx="4">
                  <c:v>0</c:v>
                </c:pt>
                <c:pt idx="5">
                  <c:v>22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20</c:v>
                </c:pt>
                <c:pt idx="10">
                  <c:v>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Arkusz1!$A$2:$A$12</c:f>
              <c:strCache>
                <c:ptCount val="11"/>
                <c:pt idx="0">
                  <c:v>Miasto Tomaszów Maz.</c:v>
                </c:pt>
                <c:pt idx="1">
                  <c:v>Gmina Będków</c:v>
                </c:pt>
                <c:pt idx="2">
                  <c:v>Gmina Budziszewice</c:v>
                </c:pt>
                <c:pt idx="3">
                  <c:v>Gmina Czerniewice</c:v>
                </c:pt>
                <c:pt idx="4">
                  <c:v>Gmina Inowłódz</c:v>
                </c:pt>
                <c:pt idx="5">
                  <c:v>Gmina Lubochnia</c:v>
                </c:pt>
                <c:pt idx="6">
                  <c:v>Gmina Rokiciny</c:v>
                </c:pt>
                <c:pt idx="7">
                  <c:v>Gmina Rzeczyca</c:v>
                </c:pt>
                <c:pt idx="8">
                  <c:v>Gmina Tomaszów Maz.</c:v>
                </c:pt>
                <c:pt idx="9">
                  <c:v>Gmina Ujazd</c:v>
                </c:pt>
                <c:pt idx="10">
                  <c:v>Gmina Żelechlinek</c:v>
                </c:pt>
              </c:strCache>
            </c:strRef>
          </c:cat>
          <c:val>
            <c:numRef>
              <c:f>Arkusz1!$D$2:$D$12</c:f>
              <c:numCache>
                <c:formatCode>General</c:formatCode>
                <c:ptCount val="11"/>
                <c:pt idx="0">
                  <c:v>129</c:v>
                </c:pt>
                <c:pt idx="1">
                  <c:v>7</c:v>
                </c:pt>
                <c:pt idx="2">
                  <c:v>5</c:v>
                </c:pt>
                <c:pt idx="3">
                  <c:v>12</c:v>
                </c:pt>
                <c:pt idx="4">
                  <c:v>1</c:v>
                </c:pt>
                <c:pt idx="5">
                  <c:v>17</c:v>
                </c:pt>
                <c:pt idx="6">
                  <c:v>15</c:v>
                </c:pt>
                <c:pt idx="7">
                  <c:v>7</c:v>
                </c:pt>
                <c:pt idx="8">
                  <c:v>13</c:v>
                </c:pt>
                <c:pt idx="9">
                  <c:v>19</c:v>
                </c:pt>
                <c:pt idx="10">
                  <c:v>5</c:v>
                </c:pt>
              </c:numCache>
            </c:numRef>
          </c:val>
        </c:ser>
        <c:dLbls/>
        <c:gapWidth val="182"/>
        <c:axId val="167252352"/>
        <c:axId val="167253888"/>
      </c:barChart>
      <c:catAx>
        <c:axId val="167252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53888"/>
        <c:crosses val="autoZero"/>
        <c:auto val="1"/>
        <c:lblAlgn val="ctr"/>
        <c:lblOffset val="100"/>
      </c:catAx>
      <c:valAx>
        <c:axId val="1672538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4314024700407"/>
          <c:y val="0.94201490973324142"/>
          <c:w val="0.20931371950599201"/>
          <c:h val="5.79850902667584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4AFFB-D261-4919-9BA0-5263070D815C}" type="datetimeFigureOut">
              <a:rPr lang="pl-PL" smtClean="0"/>
              <a:pPr/>
              <a:t>24.07.2020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49546-07F4-4E65-B9D9-8183282C79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4310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3DFD7-2151-45DF-AD4D-7B9975D82681}" type="datetimeFigureOut">
              <a:rPr lang="pl-PL" smtClean="0"/>
              <a:pPr/>
              <a:t>24.07.2020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64870-2FA3-4235-BDB1-8BDEE3B25BB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266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7463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320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783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662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9246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299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359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56227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74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1583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568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76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1642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9651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010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084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0132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996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9727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4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682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64870-2FA3-4235-BDB1-8BDEE3B25BB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59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B2AE-814F-4599-B968-160D0948F535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A47D-5C46-4B1F-B082-5E63CEDE3B05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3DA-9444-4CA2-97C5-9C346DE2383B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3EFB-4AE2-4E8D-AA93-69DA069A1F65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FEB9-98D8-4B9A-8960-688FE3AAE36B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801A-979A-4CDE-B201-311C48CDD3BC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5473-6C09-4852-A63E-360345F53F6B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B0DA-E062-4E74-AFB3-148807ACFAEC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FDB-E0FE-4A5E-A1B1-7AD0E1D37DA3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C908-0283-420C-B3D5-ACA2C18E8806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7B4B-53D2-4F68-BCF2-AEA7626B9F41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F1A3-EF2F-47CA-A611-CC4C8398738A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A77A-88B4-4A02-A107-D01C6EFF8DD5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4C3E-E4A8-4938-AE8C-BBC27E143FAD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0761-DC1D-4D16-95F1-54897237395A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9FC-74AD-4512-B5FC-D6A6BF1B37A4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8307-275F-4F68-94F9-E4F482AF2EFF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8B2D5C-D8A8-4BE6-B9B8-83546F78BB3F}" type="datetime1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60857" y="1859972"/>
            <a:ext cx="8001000" cy="297180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ŚRODOWISKA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DANYCH DO OPRACOWANIA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KONCEPCJI BUDOWY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PSYCHIATRYCZNO-ODWYKOWEGO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TOMASZOWIE MAZ.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8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50706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PSYCHIATRYCZNY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430177"/>
              </p:ext>
            </p:extLst>
          </p:nvPr>
        </p:nvGraphicFramePr>
        <p:xfrm>
          <a:off x="415636" y="1267692"/>
          <a:ext cx="10577946" cy="481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337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50706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LECZENIA UZALEŻNIEŃ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0094213"/>
              </p:ext>
            </p:extLst>
          </p:nvPr>
        </p:nvGraphicFramePr>
        <p:xfrm>
          <a:off x="1306467" y="1340986"/>
          <a:ext cx="8839722" cy="252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550"/>
                <a:gridCol w="5943161"/>
                <a:gridCol w="829120"/>
                <a:gridCol w="690771"/>
                <a:gridCol w="829120"/>
              </a:tblGrid>
              <a:tr h="30278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2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Leczeni w Poradni Leczenia Uzależnień wg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rozpoznań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spowodowane używaniem alkoholu ( F10)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Opiaty (F11)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Kanabinole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(F12)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substancje pobudzające w tym kofeina (F15)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Używanie tytoniu (F17)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Kilka substancji lub inne substancje psychoaktywne (F19)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rozpoznania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5742665"/>
              </p:ext>
            </p:extLst>
          </p:nvPr>
        </p:nvGraphicFramePr>
        <p:xfrm>
          <a:off x="1306467" y="4028457"/>
          <a:ext cx="8839721" cy="184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550"/>
                <a:gridCol w="5943162"/>
                <a:gridCol w="829119"/>
                <a:gridCol w="690771"/>
                <a:gridCol w="829119"/>
              </a:tblGrid>
              <a:tr h="3147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1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Dane ogólne o pacjentach Poradni Leczenia Uzależnień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pacjentów objętych opieką poradni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udzielonych przez poradnię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z zakresu leczenia uzależnień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98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50706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LECZENIA UZALEŻNIEŃ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3456936"/>
              </p:ext>
            </p:extLst>
          </p:nvPr>
        </p:nvGraphicFramePr>
        <p:xfrm>
          <a:off x="1142999" y="1454727"/>
          <a:ext cx="9767455" cy="459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024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1025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LECZENIA UZALEŻNIEŃ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109000"/>
              </p:ext>
            </p:extLst>
          </p:nvPr>
        </p:nvGraphicFramePr>
        <p:xfrm>
          <a:off x="436417" y="1465119"/>
          <a:ext cx="10993583" cy="4707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155"/>
                <a:gridCol w="1054704"/>
                <a:gridCol w="1054704"/>
                <a:gridCol w="799646"/>
                <a:gridCol w="649137"/>
                <a:gridCol w="649137"/>
                <a:gridCol w="737603"/>
                <a:gridCol w="841006"/>
                <a:gridCol w="1034024"/>
                <a:gridCol w="1034024"/>
                <a:gridCol w="587096"/>
                <a:gridCol w="588244"/>
                <a:gridCol w="728412"/>
                <a:gridCol w="393691"/>
              </a:tblGrid>
              <a:tr h="370998">
                <a:tc grid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4747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Poradnia Leczenia Uzależnień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32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leczeni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leczeni ogółem w wieku lat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Leczeni po raz pierwszy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leczeni po raz pierwszy w wieku lat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403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kobiety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30-64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i więcej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mężczyźni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30-64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i więcej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69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25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50706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LECZENIA UZALEŻNIEŃ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797779"/>
              </p:ext>
            </p:extLst>
          </p:nvPr>
        </p:nvGraphicFramePr>
        <p:xfrm>
          <a:off x="1660957" y="1402773"/>
          <a:ext cx="7763598" cy="47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683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0298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3290740"/>
              </p:ext>
            </p:extLst>
          </p:nvPr>
        </p:nvGraphicFramePr>
        <p:xfrm>
          <a:off x="981594" y="1362511"/>
          <a:ext cx="8515695" cy="4674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828"/>
                <a:gridCol w="5725342"/>
                <a:gridCol w="798317"/>
                <a:gridCol w="665891"/>
                <a:gridCol w="798317"/>
              </a:tblGrid>
              <a:tr h="47013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Leczeni w Poradni Zdrowia Psychicznego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Organiczne zaburzenia niepsychiczne i psychiczne (F00-F09)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Schizofrenia (F20)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zaburzenia psychotyczne i urojeniowe (F21-F29)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afektywne (F30- F39)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nerwicowe (F40-F59)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osobowości i zachowania dorosłych (F60-F69)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Upośledzenia umysłowe (F70- F79)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Nieokreślone zaburzenia psychiczne (F99)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rozpoznania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77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50706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9385049"/>
              </p:ext>
            </p:extLst>
          </p:nvPr>
        </p:nvGraphicFramePr>
        <p:xfrm>
          <a:off x="768926" y="1194955"/>
          <a:ext cx="10048009" cy="488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90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0298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9930517"/>
              </p:ext>
            </p:extLst>
          </p:nvPr>
        </p:nvGraphicFramePr>
        <p:xfrm>
          <a:off x="1143000" y="1506682"/>
          <a:ext cx="9632373" cy="283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43"/>
                <a:gridCol w="6476116"/>
                <a:gridCol w="903002"/>
                <a:gridCol w="753210"/>
                <a:gridCol w="903002"/>
              </a:tblGrid>
              <a:tr h="47842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Dane ogólne o pacjentach Poradni Zdrowia Psychicznego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3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pacjentów objętych opieką poradni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udzielonych przez poradnię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z zakresu zdrowia psychicznego dla dorosłych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z zakresu zdrowia psychicznego dla dzieci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22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102985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psychologiczna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6964456"/>
              </p:ext>
            </p:extLst>
          </p:nvPr>
        </p:nvGraphicFramePr>
        <p:xfrm>
          <a:off x="1565361" y="955963"/>
          <a:ext cx="8744296" cy="1732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98"/>
                <a:gridCol w="5879038"/>
                <a:gridCol w="819747"/>
                <a:gridCol w="683766"/>
                <a:gridCol w="819747"/>
              </a:tblGrid>
              <a:tr h="343266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69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Dane ogólne o pacjentach Poradni Psychologicznej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pacjentów objętych opieką poradni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udzielonych przez poradnię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z zakresu zdrowia psychicznego dla dorosłych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 z zakresu zdrowia psychicznego dla dzieci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1560656656"/>
              </p:ext>
            </p:extLst>
          </p:nvPr>
        </p:nvGraphicFramePr>
        <p:xfrm>
          <a:off x="1963882" y="2857501"/>
          <a:ext cx="7782791" cy="349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945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382991" cy="8220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FUNDACJA ARKA NADZIEI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5038934"/>
              </p:ext>
            </p:extLst>
          </p:nvPr>
        </p:nvGraphicFramePr>
        <p:xfrm>
          <a:off x="976745" y="623454"/>
          <a:ext cx="10099964" cy="5493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15"/>
                <a:gridCol w="6530630"/>
                <a:gridCol w="1044606"/>
                <a:gridCol w="894174"/>
                <a:gridCol w="1008839"/>
              </a:tblGrid>
              <a:tr h="277606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7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objętych pomocą fundacji uzależnionych od substancji psychoaktywnych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porad/konsultacji udzielanych przez fundację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przeprowadzonych testów na obecność narkotyków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osób biorąca udział w projektach terapeutycznych współfinansowanych przez Ministra Zdrowia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osób biorąca udział w programie profilaktycznym dotyczącym HIV/AIDS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2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osób biorąca udział w programie profilaktycznym dotyczącym przeciwdziałania uzależnieniom współfinansowany przez Starostę Tomaszowskiego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wysłanych do ośrodka stacjonarnego ze względu na alkohol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8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wysłanych do ośrodka stacjonarnego ze względu na narkotyki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60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80440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35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382991" cy="82203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ABSTYNENCKIE AZYL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8165929"/>
              </p:ext>
            </p:extLst>
          </p:nvPr>
        </p:nvGraphicFramePr>
        <p:xfrm>
          <a:off x="1319646" y="734186"/>
          <a:ext cx="9850580" cy="4920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363"/>
                <a:gridCol w="6369379"/>
                <a:gridCol w="1018813"/>
                <a:gridCol w="872096"/>
                <a:gridCol w="983929"/>
              </a:tblGrid>
              <a:tr h="246349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9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członków uzależnionych od alkoholu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członków współuzależnionych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korzystających z grup wsparcia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uczęszczających na maratony DDA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uczęszczających na grupy AA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uczęszczających na grupy Al.-Anon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korzystających z punktu konsultacyjnego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współuzależnionych korzystających z punktu konsultacyjnego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uczęszczających na maratony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współuzależnionych uczęszczających na maratony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i współuzależnionych korzystających z terapii indywidualnych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korzystających z terapii grupowych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współuzależnionych korzystających z terapii grupowych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79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10287000" cy="3232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ABSTYNENCKIE STOWARZYSZENIE KLUBU WZAJMENEJ POMOCY ALA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668934"/>
              </p:ext>
            </p:extLst>
          </p:nvPr>
        </p:nvGraphicFramePr>
        <p:xfrm>
          <a:off x="1142999" y="904011"/>
          <a:ext cx="10422083" cy="4267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589"/>
                <a:gridCol w="5425724"/>
                <a:gridCol w="1467139"/>
                <a:gridCol w="1670076"/>
                <a:gridCol w="1423555"/>
              </a:tblGrid>
              <a:tr h="29224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9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członków uzależnionych od alkoholu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członków współuzależnionych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korzystających z grup wsparcia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uczęszczających na maratony DDA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(1 maraton)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(1 maraton)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3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uczęszczających na grupy AA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korzystających z punktu konsultacyjnego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współuzależnionych korzystających z punktu konsultacyjnego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uzależnionych uczęszczających na maratony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(4 maratony)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(4 maratony)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(3 maratony)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współuzależnionych uczęszczających na maratony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(4 maratony)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( 4 maratony)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(3 maratony)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16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10287000" cy="3232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1563063"/>
              </p:ext>
            </p:extLst>
          </p:nvPr>
        </p:nvGraphicFramePr>
        <p:xfrm>
          <a:off x="684212" y="685799"/>
          <a:ext cx="10860087" cy="517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438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762"/>
            <a:ext cx="12192000" cy="6948293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245" y="0"/>
            <a:ext cx="12211245" cy="688658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385"/>
            <a:ext cx="12192000" cy="61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5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1644" y="0"/>
            <a:ext cx="12734986" cy="6951519"/>
          </a:xfrm>
        </p:spPr>
      </p:pic>
    </p:spTree>
    <p:extLst>
      <p:ext uri="{BB962C8B-B14F-4D97-AF65-F5344CB8AC3E}">
        <p14:creationId xmlns:p14="http://schemas.microsoft.com/office/powerpoint/2010/main" xmlns="" val="1537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4208" y="-21668"/>
            <a:ext cx="12456208" cy="6879668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Referat Zdrowia i Spraw Obywatelskich, Starostwo Powiatowe w Tomaszowie Maz.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0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10287000" cy="3232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9"/>
            <a:ext cx="9166657" cy="967458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Interwencji Kryzysowej w 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3646451"/>
              </p:ext>
            </p:extLst>
          </p:nvPr>
        </p:nvGraphicFramePr>
        <p:xfrm>
          <a:off x="883227" y="1454727"/>
          <a:ext cx="9538855" cy="342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154"/>
                <a:gridCol w="5519946"/>
                <a:gridCol w="1492618"/>
                <a:gridCol w="1044200"/>
                <a:gridCol w="1038937"/>
              </a:tblGrid>
              <a:tr h="40844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8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udzielonych porad dotyczących uzależnień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udzielonych porad dotyczących przemocy domowej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7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porady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2703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2504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83226" y="5112379"/>
            <a:ext cx="953885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okresie od 2017 do 2019 roku udzielono łącznie 8 schronień ofiarom przemocy domowej.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3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9"/>
            <a:ext cx="9166657" cy="83242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Interwencji Kryzysowej w 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304613"/>
              </p:ext>
            </p:extLst>
          </p:nvPr>
        </p:nvGraphicFramePr>
        <p:xfrm>
          <a:off x="2996043" y="1317890"/>
          <a:ext cx="7313614" cy="476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05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7528" y="258619"/>
            <a:ext cx="9312130" cy="7596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KOMENDA POWIATOWA POLICJI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Tomaszowie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Maz.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8195072"/>
              </p:ext>
            </p:extLst>
          </p:nvPr>
        </p:nvGraphicFramePr>
        <p:xfrm>
          <a:off x="914400" y="1226075"/>
          <a:ext cx="10536382" cy="4083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077"/>
                <a:gridCol w="7412769"/>
                <a:gridCol w="823899"/>
                <a:gridCol w="823899"/>
                <a:gridCol w="822738"/>
              </a:tblGrid>
              <a:tr h="57996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9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Czyny karalne z ustawy o przeciwdziałaniu narkomanii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5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Czyny karalne z ustawy o przeciwdziałaniu narkomanii popełnione przez nieletnich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Wszczęcie procedury „Niebieskiej karty”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Sprawy przemocy domowej pod wpływem alkoholu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samobójstw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Pokrzywdzeni w wyniku przemocy domowej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4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7528" y="258619"/>
            <a:ext cx="9312130" cy="676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KOMENDA POWIATOWA POLICJI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Tomaszowie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Maz.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8283233"/>
              </p:ext>
            </p:extLst>
          </p:nvPr>
        </p:nvGraphicFramePr>
        <p:xfrm>
          <a:off x="684213" y="1049482"/>
          <a:ext cx="10028814" cy="484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331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8"/>
            <a:ext cx="9166657" cy="8739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PSYCHOLOGICZNO-PEDAGOGICZNA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1722561"/>
              </p:ext>
            </p:extLst>
          </p:nvPr>
        </p:nvGraphicFramePr>
        <p:xfrm>
          <a:off x="976746" y="1392382"/>
          <a:ext cx="9777845" cy="3792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927"/>
                <a:gridCol w="1272498"/>
                <a:gridCol w="1332340"/>
                <a:gridCol w="1332340"/>
                <a:gridCol w="1253303"/>
                <a:gridCol w="1261206"/>
                <a:gridCol w="1350231"/>
              </a:tblGrid>
              <a:tr h="632045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48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udzielanej pomocy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osób korzystających z pomocy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Poradni Psychologiczno-Pedagogicznej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74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132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16 roku życia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16 roku życia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16 roku życia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16 roku życia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16 roku życia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Powyżej 16 roku życia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7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Diagnoza/badanie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Konsultacja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96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9"/>
            <a:ext cx="9166657" cy="8428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PSYCHOLOGICZNO-PEDAGOGICZNA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2843704"/>
              </p:ext>
            </p:extLst>
          </p:nvPr>
        </p:nvGraphicFramePr>
        <p:xfrm>
          <a:off x="1361209" y="1402773"/>
          <a:ext cx="9684327" cy="4218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527"/>
                <a:gridCol w="6206860"/>
                <a:gridCol w="909441"/>
                <a:gridCol w="908374"/>
                <a:gridCol w="1060125"/>
              </a:tblGrid>
              <a:tr h="87019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Zakres danych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7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wydanych orzeczeń dla dzieci o specjalnych potrzebach edukacyjnych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wydanych informacji o wynikach diagnozy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Niepełnosprawność intelektualna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7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Niedostosowanie społeczne lub zagrożenie niedostosowaniem społecznym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8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258619"/>
            <a:ext cx="9166657" cy="9882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TOMASZOWSKIE CENTRUM ZDROWIA SP. Z O.O. 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Tomaszowie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PSYCHIATRYCZNY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Zdrowia i Spraw Obywatelskich, Starostwo Powiatowe w Tomaszowie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8454861"/>
              </p:ext>
            </p:extLst>
          </p:nvPr>
        </p:nvGraphicFramePr>
        <p:xfrm>
          <a:off x="684212" y="1246908"/>
          <a:ext cx="10745789" cy="444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447"/>
                <a:gridCol w="3590060"/>
                <a:gridCol w="537524"/>
                <a:gridCol w="786117"/>
                <a:gridCol w="786117"/>
                <a:gridCol w="577861"/>
                <a:gridCol w="781427"/>
                <a:gridCol w="781427"/>
                <a:gridCol w="577861"/>
                <a:gridCol w="856474"/>
                <a:gridCol w="856474"/>
              </a:tblGrid>
              <a:tr h="543290"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nr 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0787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Przyczyny hospitalizacji w oddziale psychiatrycznym TCZ Sp. z o.o. </a:t>
                      </a:r>
                      <a:b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Tomaszowie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Maz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14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Uzależnienia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Choroba afektywna dwubiegunowa (F31)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Schizofrenia (F20)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depresyjne (F32-F33)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lękowe (F40- F48)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Zaburzenia psychiczne spowodowane uszkodzeniem OUN (F00-F09)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49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1756</Words>
  <Application>Microsoft Office PowerPoint</Application>
  <PresentationFormat>Niestandardowy</PresentationFormat>
  <Paragraphs>684</Paragraphs>
  <Slides>27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Wycinek</vt:lpstr>
      <vt:lpstr>ANALIZA ŚRODOWISKA W ZAKRESIE DANYCH DO OPRACOWANIA KONCEPCJI BUDOWY CENTRUM PSYCHIATRYCZNO-ODWYKOWEGO W TOMASZOWIE MAZ. </vt:lpstr>
      <vt:lpstr>Slajd 2</vt:lpstr>
      <vt:lpstr>Ośrodek Interwencji Kryzysowej w Tomaszowie Maz. </vt:lpstr>
      <vt:lpstr>Ośrodek Interwencji Kryzysowej w Tomaszowie Maz. </vt:lpstr>
      <vt:lpstr>KOMENDA POWIATOWA POLICJI w Tomaszowie Maz. </vt:lpstr>
      <vt:lpstr>KOMENDA POWIATOWA POLICJI w Tomaszowie Maz. </vt:lpstr>
      <vt:lpstr>PORADNIA PSYCHOLOGICZNO-PEDAGOGICZNA w Tomaszowie Maz. </vt:lpstr>
      <vt:lpstr>PORADNIA PSYCHOLOGICZNO-PEDAGOGICZNA w Tomaszowie Maz. </vt:lpstr>
      <vt:lpstr>TOMASZOWSKIE CENTRUM ZDROWIA SP. Z O.O. w Tomaszowie Maz. ODDZIAŁ PSYCHIATRYCZNY </vt:lpstr>
      <vt:lpstr>TOMASZOWSKIE CENTRUM ZDROWIA SP. Z O.O. w Tomaszowie Maz. ODDZIAŁ PSYCHIATRYCZNY </vt:lpstr>
      <vt:lpstr>TOMASZOWSKIE CENTRUM ZDROWIA SP. Z O.O. w Tomaszowie Maz. PORADNIA LECZENIA UZALEŻNIEŃ </vt:lpstr>
      <vt:lpstr>TOMASZOWSKIE CENTRUM ZDROWIA SP. Z O.O. w Tomaszowie Maz. PORADNIA LECZENIA UZALEŻNIEŃ </vt:lpstr>
      <vt:lpstr>TOMASZOWSKIE CENTRUM ZDROWIA SP. Z O.O. w Tomaszowie Maz. PORADNIA LECZENIA UZALEŻNIEŃ </vt:lpstr>
      <vt:lpstr>TOMASZOWSKIE CENTRUM ZDROWIA SP. Z O.O. w Tomaszowie Maz. PORADNIA LECZENIA UZALEŻNIEŃ </vt:lpstr>
      <vt:lpstr>TOMASZOWSKIE CENTRUM ZDROWIA SP. Z O.O. w Tomaszowie Maz. PORADNIA ZDROWIA PSYCHICZNEGO </vt:lpstr>
      <vt:lpstr>TOMASZOWSKIE CENTRUM ZDROWIA SP. Z O.O. w Tomaszowie Maz. PORADNIA ZDROWIA PSYCHICZNEGO </vt:lpstr>
      <vt:lpstr>TOMASZOWSKIE CENTRUM ZDROWIA SP. Z O.O. w Tomaszowie Maz. PORADNIA ZDROWIA PSYCHICZNEGO </vt:lpstr>
      <vt:lpstr>TOMASZOWSKIE CENTRUM ZDROWIA SP. Z O.O. w Tomaszowie Maz. PORADNIA psychologiczna </vt:lpstr>
      <vt:lpstr> FUNDACJA ARKA NADZIEI w Tomaszowie Maz.  </vt:lpstr>
      <vt:lpstr> STOWARZYSZENIE ABSTYNENCKIE AZYL w Tomaszowie Maz.  </vt:lpstr>
      <vt:lpstr>    ABSTYNENCKIE STOWARZYSZENIE KLUBU WZAJMENEJ POMOCY ALA w Tomaszowie Maz.  </vt:lpstr>
      <vt:lpstr>      </vt:lpstr>
      <vt:lpstr>Slajd 23</vt:lpstr>
      <vt:lpstr>Slajd 24</vt:lpstr>
      <vt:lpstr>Slajd 25</vt:lpstr>
      <vt:lpstr>Slajd 26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ŚRODOWISKA W ZAKRESIE DANYCH DO OPRACOWANIA KONCEPCJI BUDOWY CENTRUM PSYCHIATRYCZNO-ODWYKOWEGO W TOMASZOWIE MAZ.</dc:title>
  <dc:creator>Monika Urbańska-Domaradzka</dc:creator>
  <cp:lastModifiedBy>user</cp:lastModifiedBy>
  <cp:revision>17</cp:revision>
  <cp:lastPrinted>2020-07-21T09:38:15Z</cp:lastPrinted>
  <dcterms:created xsi:type="dcterms:W3CDTF">2020-07-21T06:44:36Z</dcterms:created>
  <dcterms:modified xsi:type="dcterms:W3CDTF">2020-07-24T14:55:08Z</dcterms:modified>
</cp:coreProperties>
</file>